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98528305-ABA4-438A-9786-3625B474973F}" type="datetimeFigureOut">
              <a:rPr lang="tr-TR" smtClean="0"/>
              <a:t>15.10.2019</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9900073-DFC8-4807-88D5-ACA0E9F65D87}" type="slidenum">
              <a:rPr lang="tr-TR" smtClean="0"/>
              <a:t>‹#›</a:t>
            </a:fld>
            <a:endParaRPr lang="tr-TR"/>
          </a:p>
        </p:txBody>
      </p:sp>
    </p:spTree>
    <p:extLst>
      <p:ext uri="{BB962C8B-B14F-4D97-AF65-F5344CB8AC3E}">
        <p14:creationId xmlns:p14="http://schemas.microsoft.com/office/powerpoint/2010/main" val="1803805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8528305-ABA4-438A-9786-3625B474973F}" type="datetimeFigureOut">
              <a:rPr lang="tr-TR" smtClean="0"/>
              <a:t>15.10.2019</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9900073-DFC8-4807-88D5-ACA0E9F65D87}" type="slidenum">
              <a:rPr lang="tr-TR" smtClean="0"/>
              <a:t>‹#›</a:t>
            </a:fld>
            <a:endParaRPr lang="tr-TR"/>
          </a:p>
        </p:txBody>
      </p:sp>
    </p:spTree>
    <p:extLst>
      <p:ext uri="{BB962C8B-B14F-4D97-AF65-F5344CB8AC3E}">
        <p14:creationId xmlns:p14="http://schemas.microsoft.com/office/powerpoint/2010/main" val="2334853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8528305-ABA4-438A-9786-3625B474973F}" type="datetimeFigureOut">
              <a:rPr lang="tr-TR" smtClean="0"/>
              <a:t>15.10.2019</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9900073-DFC8-4807-88D5-ACA0E9F65D87}"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98893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98528305-ABA4-438A-9786-3625B474973F}" type="datetimeFigureOut">
              <a:rPr lang="tr-TR" smtClean="0"/>
              <a:t>15.10.2019</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9900073-DFC8-4807-88D5-ACA0E9F65D87}" type="slidenum">
              <a:rPr lang="tr-TR" smtClean="0"/>
              <a:t>‹#›</a:t>
            </a:fld>
            <a:endParaRPr lang="tr-TR"/>
          </a:p>
        </p:txBody>
      </p:sp>
    </p:spTree>
    <p:extLst>
      <p:ext uri="{BB962C8B-B14F-4D97-AF65-F5344CB8AC3E}">
        <p14:creationId xmlns:p14="http://schemas.microsoft.com/office/powerpoint/2010/main" val="1425002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98528305-ABA4-438A-9786-3625B474973F}" type="datetimeFigureOut">
              <a:rPr lang="tr-TR" smtClean="0"/>
              <a:t>15.10.2019</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9900073-DFC8-4807-88D5-ACA0E9F65D87}"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84768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98528305-ABA4-438A-9786-3625B474973F}" type="datetimeFigureOut">
              <a:rPr lang="tr-TR" smtClean="0"/>
              <a:t>15.10.2019</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9900073-DFC8-4807-88D5-ACA0E9F65D87}" type="slidenum">
              <a:rPr lang="tr-TR" smtClean="0"/>
              <a:t>‹#›</a:t>
            </a:fld>
            <a:endParaRPr lang="tr-TR"/>
          </a:p>
        </p:txBody>
      </p:sp>
    </p:spTree>
    <p:extLst>
      <p:ext uri="{BB962C8B-B14F-4D97-AF65-F5344CB8AC3E}">
        <p14:creationId xmlns:p14="http://schemas.microsoft.com/office/powerpoint/2010/main" val="3287252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8528305-ABA4-438A-9786-3625B474973F}" type="datetimeFigureOut">
              <a:rPr lang="tr-TR" smtClean="0"/>
              <a:t>15.10.2019</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9900073-DFC8-4807-88D5-ACA0E9F65D87}" type="slidenum">
              <a:rPr lang="tr-TR" smtClean="0"/>
              <a:t>‹#›</a:t>
            </a:fld>
            <a:endParaRPr lang="tr-TR"/>
          </a:p>
        </p:txBody>
      </p:sp>
    </p:spTree>
    <p:extLst>
      <p:ext uri="{BB962C8B-B14F-4D97-AF65-F5344CB8AC3E}">
        <p14:creationId xmlns:p14="http://schemas.microsoft.com/office/powerpoint/2010/main" val="3757895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8528305-ABA4-438A-9786-3625B474973F}" type="datetimeFigureOut">
              <a:rPr lang="tr-TR" smtClean="0"/>
              <a:t>15.10.2019</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9900073-DFC8-4807-88D5-ACA0E9F65D87}" type="slidenum">
              <a:rPr lang="tr-TR" smtClean="0"/>
              <a:t>‹#›</a:t>
            </a:fld>
            <a:endParaRPr lang="tr-TR"/>
          </a:p>
        </p:txBody>
      </p:sp>
    </p:spTree>
    <p:extLst>
      <p:ext uri="{BB962C8B-B14F-4D97-AF65-F5344CB8AC3E}">
        <p14:creationId xmlns:p14="http://schemas.microsoft.com/office/powerpoint/2010/main" val="2606293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8528305-ABA4-438A-9786-3625B474973F}" type="datetimeFigureOut">
              <a:rPr lang="tr-TR" smtClean="0"/>
              <a:t>15.10.2019</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9900073-DFC8-4807-88D5-ACA0E9F65D87}" type="slidenum">
              <a:rPr lang="tr-TR" smtClean="0"/>
              <a:t>‹#›</a:t>
            </a:fld>
            <a:endParaRPr lang="tr-TR"/>
          </a:p>
        </p:txBody>
      </p:sp>
    </p:spTree>
    <p:extLst>
      <p:ext uri="{BB962C8B-B14F-4D97-AF65-F5344CB8AC3E}">
        <p14:creationId xmlns:p14="http://schemas.microsoft.com/office/powerpoint/2010/main" val="2755745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8528305-ABA4-438A-9786-3625B474973F}" type="datetimeFigureOut">
              <a:rPr lang="tr-TR" smtClean="0"/>
              <a:t>15.10.2019</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9900073-DFC8-4807-88D5-ACA0E9F65D87}" type="slidenum">
              <a:rPr lang="tr-TR" smtClean="0"/>
              <a:t>‹#›</a:t>
            </a:fld>
            <a:endParaRPr lang="tr-TR"/>
          </a:p>
        </p:txBody>
      </p:sp>
    </p:spTree>
    <p:extLst>
      <p:ext uri="{BB962C8B-B14F-4D97-AF65-F5344CB8AC3E}">
        <p14:creationId xmlns:p14="http://schemas.microsoft.com/office/powerpoint/2010/main" val="1164851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8528305-ABA4-438A-9786-3625B474973F}" type="datetimeFigureOut">
              <a:rPr lang="tr-TR" smtClean="0"/>
              <a:t>15.10.2019</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9900073-DFC8-4807-88D5-ACA0E9F65D87}" type="slidenum">
              <a:rPr lang="tr-TR" smtClean="0"/>
              <a:t>‹#›</a:t>
            </a:fld>
            <a:endParaRPr lang="tr-TR"/>
          </a:p>
        </p:txBody>
      </p:sp>
    </p:spTree>
    <p:extLst>
      <p:ext uri="{BB962C8B-B14F-4D97-AF65-F5344CB8AC3E}">
        <p14:creationId xmlns:p14="http://schemas.microsoft.com/office/powerpoint/2010/main" val="804322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8528305-ABA4-438A-9786-3625B474973F}" type="datetimeFigureOut">
              <a:rPr lang="tr-TR" smtClean="0"/>
              <a:t>15.10.2019</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9900073-DFC8-4807-88D5-ACA0E9F65D87}" type="slidenum">
              <a:rPr lang="tr-TR" smtClean="0"/>
              <a:t>‹#›</a:t>
            </a:fld>
            <a:endParaRPr lang="tr-TR"/>
          </a:p>
        </p:txBody>
      </p:sp>
    </p:spTree>
    <p:extLst>
      <p:ext uri="{BB962C8B-B14F-4D97-AF65-F5344CB8AC3E}">
        <p14:creationId xmlns:p14="http://schemas.microsoft.com/office/powerpoint/2010/main" val="1584355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8528305-ABA4-438A-9786-3625B474973F}" type="datetimeFigureOut">
              <a:rPr lang="tr-TR" smtClean="0"/>
              <a:t>15.10.2019</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9900073-DFC8-4807-88D5-ACA0E9F65D87}" type="slidenum">
              <a:rPr lang="tr-TR" smtClean="0"/>
              <a:t>‹#›</a:t>
            </a:fld>
            <a:endParaRPr lang="tr-TR"/>
          </a:p>
        </p:txBody>
      </p:sp>
    </p:spTree>
    <p:extLst>
      <p:ext uri="{BB962C8B-B14F-4D97-AF65-F5344CB8AC3E}">
        <p14:creationId xmlns:p14="http://schemas.microsoft.com/office/powerpoint/2010/main" val="824121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28305-ABA4-438A-9786-3625B474973F}" type="datetimeFigureOut">
              <a:rPr lang="tr-TR" smtClean="0"/>
              <a:t>15.10.2019</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9900073-DFC8-4807-88D5-ACA0E9F65D87}" type="slidenum">
              <a:rPr lang="tr-TR" smtClean="0"/>
              <a:t>‹#›</a:t>
            </a:fld>
            <a:endParaRPr lang="tr-TR"/>
          </a:p>
        </p:txBody>
      </p:sp>
    </p:spTree>
    <p:extLst>
      <p:ext uri="{BB962C8B-B14F-4D97-AF65-F5344CB8AC3E}">
        <p14:creationId xmlns:p14="http://schemas.microsoft.com/office/powerpoint/2010/main" val="2835468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528305-ABA4-438A-9786-3625B474973F}" type="datetimeFigureOut">
              <a:rPr lang="tr-TR" smtClean="0"/>
              <a:t>15.10.2019</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9900073-DFC8-4807-88D5-ACA0E9F65D87}" type="slidenum">
              <a:rPr lang="tr-TR" smtClean="0"/>
              <a:t>‹#›</a:t>
            </a:fld>
            <a:endParaRPr lang="tr-TR"/>
          </a:p>
        </p:txBody>
      </p:sp>
    </p:spTree>
    <p:extLst>
      <p:ext uri="{BB962C8B-B14F-4D97-AF65-F5344CB8AC3E}">
        <p14:creationId xmlns:p14="http://schemas.microsoft.com/office/powerpoint/2010/main" val="185360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528305-ABA4-438A-9786-3625B474973F}" type="datetimeFigureOut">
              <a:rPr lang="tr-TR" smtClean="0"/>
              <a:t>15.10.2019</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9900073-DFC8-4807-88D5-ACA0E9F65D87}" type="slidenum">
              <a:rPr lang="tr-TR" smtClean="0"/>
              <a:t>‹#›</a:t>
            </a:fld>
            <a:endParaRPr lang="tr-TR"/>
          </a:p>
        </p:txBody>
      </p:sp>
    </p:spTree>
    <p:extLst>
      <p:ext uri="{BB962C8B-B14F-4D97-AF65-F5344CB8AC3E}">
        <p14:creationId xmlns:p14="http://schemas.microsoft.com/office/powerpoint/2010/main" val="2476933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8528305-ABA4-438A-9786-3625B474973F}" type="datetimeFigureOut">
              <a:rPr lang="tr-TR" smtClean="0"/>
              <a:t>15.10.2019</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9900073-DFC8-4807-88D5-ACA0E9F65D87}" type="slidenum">
              <a:rPr lang="tr-TR" smtClean="0"/>
              <a:t>‹#›</a:t>
            </a:fld>
            <a:endParaRPr lang="tr-TR"/>
          </a:p>
        </p:txBody>
      </p:sp>
    </p:spTree>
    <p:extLst>
      <p:ext uri="{BB962C8B-B14F-4D97-AF65-F5344CB8AC3E}">
        <p14:creationId xmlns:p14="http://schemas.microsoft.com/office/powerpoint/2010/main" val="42099477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eden.ktb.gov.tr/" TargetMode="External"/><Relationship Id="rId5" Type="http://schemas.openxmlformats.org/officeDocument/2006/relationships/image" Target="../media/image3.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6301" y="3128290"/>
            <a:ext cx="3515699" cy="3438431"/>
          </a:xfrm>
          <a:prstGeom prst="rect">
            <a:avLst/>
          </a:prstGeom>
        </p:spPr>
      </p:pic>
      <p:pic>
        <p:nvPicPr>
          <p:cNvPr id="5" name="Resim 4"/>
          <p:cNvPicPr>
            <a:picLocks noChangeAspect="1"/>
          </p:cNvPicPr>
          <p:nvPr/>
        </p:nvPicPr>
        <p:blipFill>
          <a:blip r:embed="rId3">
            <a:extLst>
              <a:ext uri="{BEBA8EAE-BF5A-486C-A8C5-ECC9F3942E4B}">
                <a14:imgProps xmlns:a14="http://schemas.microsoft.com/office/drawing/2010/main">
                  <a14:imgLayer r:embed="rId4">
                    <a14:imgEffect>
                      <a14:backgroundRemoval t="420" b="100000" l="0" r="100000">
                        <a14:foregroundMark x1="10953" y1="72689" x2="10953" y2="72689"/>
                        <a14:foregroundMark x1="11562" y1="67122" x2="11562" y2="67122"/>
                        <a14:foregroundMark x1="9432" y1="61660" x2="9432" y2="61660"/>
                        <a14:foregroundMark x1="8519" y1="59559" x2="8519" y2="59559"/>
                        <a14:foregroundMark x1="8114" y1="53992" x2="8114" y2="53992"/>
                        <a14:foregroundMark x1="8215" y1="50420" x2="8215" y2="50420"/>
                        <a14:foregroundMark x1="9026" y1="45168" x2="9026" y2="45168"/>
                        <a14:foregroundMark x1="11055" y1="41071" x2="11055" y2="41071"/>
                        <a14:foregroundMark x1="12576" y1="36660" x2="12576" y2="36660"/>
                        <a14:foregroundMark x1="14097" y1="29097" x2="14097" y2="29097"/>
                        <a14:foregroundMark x1="15314" y1="25735" x2="15314" y2="25735"/>
                        <a14:foregroundMark x1="17748" y1="22794" x2="17748" y2="22794"/>
                        <a14:foregroundMark x1="19675" y1="21113" x2="19675" y2="21113"/>
                        <a14:foregroundMark x1="20284" y1="18487" x2="20284" y2="18487"/>
                        <a14:foregroundMark x1="22819" y1="17227" x2="22819" y2="17227"/>
                        <a14:foregroundMark x1="22008" y1="16282" x2="22008" y2="16282"/>
                        <a14:foregroundMark x1="24138" y1="14391" x2="24138" y2="14391"/>
                        <a14:foregroundMark x1="27181" y1="12605" x2="27181" y2="12605"/>
                        <a14:foregroundMark x1="29817" y1="11870" x2="29817" y2="11870"/>
                        <a14:foregroundMark x1="31237" y1="9769" x2="31237" y2="9769"/>
                        <a14:foregroundMark x1="36410" y1="7983" x2="36410" y2="7983"/>
                        <a14:foregroundMark x1="40568" y1="7248" x2="40568" y2="7248"/>
                        <a14:foregroundMark x1="45639" y1="6618" x2="45639" y2="6618"/>
                        <a14:foregroundMark x1="50710" y1="5357" x2="50710" y2="5357"/>
                        <a14:foregroundMark x1="56795" y1="5042" x2="56795" y2="5042"/>
                        <a14:foregroundMark x1="61968" y1="6513" x2="61968" y2="6513"/>
                        <a14:foregroundMark x1="64604" y1="7353" x2="64604" y2="7353"/>
                        <a14:foregroundMark x1="68357" y1="8298" x2="68357" y2="8298"/>
                        <a14:foregroundMark x1="71602" y1="8824" x2="71602" y2="8824"/>
                        <a14:foregroundMark x1="74442" y1="10189" x2="74442" y2="10189"/>
                        <a14:foregroundMark x1="76978" y1="11555" x2="76978" y2="11555"/>
                        <a14:foregroundMark x1="83367" y1="11134" x2="83367" y2="11134"/>
                        <a14:foregroundMark x1="85091" y1="20168" x2="85091" y2="20168"/>
                        <a14:foregroundMark x1="88540" y1="22374" x2="88540" y2="22374"/>
                        <a14:backgroundMark x1="12677" y1="11765" x2="12677" y2="11765"/>
                        <a14:backgroundMark x1="6389" y1="53256" x2="6389" y2="53256"/>
                        <a14:backgroundMark x1="7505" y1="57038" x2="7505" y2="57038"/>
                        <a14:backgroundMark x1="7708" y1="62185" x2="7708" y2="62185"/>
                        <a14:backgroundMark x1="8114" y1="45798" x2="8114" y2="45798"/>
                        <a14:backgroundMark x1="25254" y1="15651" x2="25254" y2="15651"/>
                        <a14:backgroundMark x1="32860" y1="11660" x2="32860" y2="11660"/>
                        <a14:backgroundMark x1="47667" y1="6092" x2="47667" y2="6092"/>
                      </a14:backgroundRemoval>
                    </a14:imgEffect>
                  </a14:imgLayer>
                </a14:imgProps>
              </a:ext>
            </a:extLst>
          </a:blip>
          <a:stretch>
            <a:fillRect/>
          </a:stretch>
        </p:blipFill>
        <p:spPr>
          <a:xfrm>
            <a:off x="14066" y="2844229"/>
            <a:ext cx="3709141" cy="3581242"/>
          </a:xfrm>
          <a:prstGeom prst="rect">
            <a:avLst/>
          </a:prstGeom>
        </p:spPr>
      </p:pic>
      <p:pic>
        <p:nvPicPr>
          <p:cNvPr id="6" name="Resim 5"/>
          <p:cNvPicPr>
            <a:picLocks noChangeAspect="1"/>
          </p:cNvPicPr>
          <p:nvPr/>
        </p:nvPicPr>
        <p:blipFill>
          <a:blip r:embed="rId5"/>
          <a:stretch>
            <a:fillRect/>
          </a:stretch>
        </p:blipFill>
        <p:spPr>
          <a:xfrm>
            <a:off x="3516415" y="414528"/>
            <a:ext cx="5319540" cy="1904153"/>
          </a:xfrm>
          <a:prstGeom prst="rect">
            <a:avLst/>
          </a:prstGeom>
        </p:spPr>
      </p:pic>
      <p:sp>
        <p:nvSpPr>
          <p:cNvPr id="8" name="Dikdörtgen 7"/>
          <p:cNvSpPr/>
          <p:nvPr/>
        </p:nvSpPr>
        <p:spPr>
          <a:xfrm>
            <a:off x="3265884" y="3649228"/>
            <a:ext cx="5867741" cy="1198277"/>
          </a:xfrm>
          <a:prstGeom prst="rect">
            <a:avLst/>
          </a:prstGeom>
        </p:spPr>
        <p:txBody>
          <a:bodyPr wrap="square">
            <a:spAutoFit/>
          </a:bodyPr>
          <a:lstStyle/>
          <a:p>
            <a:pPr algn="ctr">
              <a:lnSpc>
                <a:spcPct val="115000"/>
              </a:lnSpc>
              <a:spcAft>
                <a:spcPts val="1000"/>
              </a:spcAft>
            </a:pPr>
            <a:r>
              <a:rPr lang="tr-TR" sz="1600" b="1" dirty="0" smtClean="0">
                <a:latin typeface="Times New Roman" panose="02020603050405020304" pitchFamily="18" charset="0"/>
                <a:ea typeface="Calibri" panose="020F0502020204030204" pitchFamily="34" charset="0"/>
                <a:cs typeface="Arial" panose="020B0604020202020204" pitchFamily="34" charset="0"/>
              </a:rPr>
              <a:t>AVRUPALI </a:t>
            </a:r>
            <a:r>
              <a:rPr lang="tr-TR" sz="1600" b="1" dirty="0">
                <a:latin typeface="Times New Roman" panose="02020603050405020304" pitchFamily="18" charset="0"/>
                <a:ea typeface="Calibri" panose="020F0502020204030204" pitchFamily="34" charset="0"/>
                <a:cs typeface="Arial" panose="020B0604020202020204" pitchFamily="34" charset="0"/>
              </a:rPr>
              <a:t>SEÇKİN </a:t>
            </a:r>
            <a:r>
              <a:rPr lang="tr-TR" sz="1600" b="1" dirty="0" smtClean="0">
                <a:latin typeface="Times New Roman" panose="02020603050405020304" pitchFamily="18" charset="0"/>
                <a:ea typeface="Calibri" panose="020F0502020204030204" pitchFamily="34" charset="0"/>
                <a:cs typeface="Arial" panose="020B0604020202020204" pitchFamily="34" charset="0"/>
              </a:rPr>
              <a:t>DESTİNASYONLAR</a:t>
            </a:r>
            <a:r>
              <a:rPr lang="tr-TR" sz="1600" b="1" dirty="0" smtClean="0">
                <a:latin typeface="Calibri" panose="020F0502020204030204" pitchFamily="34" charset="0"/>
                <a:ea typeface="Calibri" panose="020F0502020204030204" pitchFamily="34" charset="0"/>
                <a:cs typeface="Arial" panose="020B0604020202020204" pitchFamily="34" charset="0"/>
              </a:rPr>
              <a:t> </a:t>
            </a:r>
            <a:r>
              <a:rPr lang="tr-TR" sz="1600" b="1" dirty="0" smtClean="0">
                <a:latin typeface="Times New Roman" panose="02020603050405020304" pitchFamily="18" charset="0"/>
                <a:ea typeface="Calibri" panose="020F0502020204030204" pitchFamily="34" charset="0"/>
                <a:cs typeface="Arial" panose="020B0604020202020204" pitchFamily="34" charset="0"/>
              </a:rPr>
              <a:t>YARIŞMASI 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i="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European</a:t>
            </a:r>
            <a:r>
              <a:rPr lang="tr-TR" sz="1600" b="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Destinations</a:t>
            </a:r>
            <a:r>
              <a:rPr lang="tr-TR" sz="1600" b="1" dirty="0">
                <a:latin typeface="Times New Roman" panose="02020603050405020304" pitchFamily="18" charset="0"/>
                <a:ea typeface="Calibri" panose="020F0502020204030204" pitchFamily="34" charset="0"/>
                <a:cs typeface="Arial" panose="020B0604020202020204" pitchFamily="34" charset="0"/>
              </a:rPr>
              <a:t> of </a:t>
            </a:r>
            <a:r>
              <a:rPr lang="tr-TR" sz="1600" b="1" dirty="0" err="1">
                <a:latin typeface="Times New Roman" panose="02020603050405020304" pitchFamily="18" charset="0"/>
                <a:ea typeface="Calibri" panose="020F0502020204030204" pitchFamily="34" charset="0"/>
                <a:cs typeface="Arial" panose="020B0604020202020204" pitchFamily="34" charset="0"/>
              </a:rPr>
              <a:t>ExcelleNce</a:t>
            </a:r>
            <a:r>
              <a:rPr lang="tr-TR" sz="1600" b="1" dirty="0">
                <a:latin typeface="Calibri" panose="020F0502020204030204" pitchFamily="34" charset="0"/>
                <a:ea typeface="Calibri" panose="020F0502020204030204" pitchFamily="34" charset="0"/>
                <a:cs typeface="Arial" panose="020B0604020202020204" pitchFamily="34" charset="0"/>
              </a:rPr>
              <a:t> </a:t>
            </a:r>
            <a:r>
              <a:rPr lang="tr-TR" sz="1600" b="1" dirty="0">
                <a:latin typeface="Times New Roman" panose="02020603050405020304" pitchFamily="18" charset="0"/>
                <a:ea typeface="Calibri" panose="020F0502020204030204" pitchFamily="34" charset="0"/>
                <a:cs typeface="Arial" panose="020B0604020202020204" pitchFamily="34" charset="0"/>
              </a:rPr>
              <a:t>EDEN </a:t>
            </a:r>
            <a:r>
              <a:rPr lang="tr-TR" sz="1600" b="1" dirty="0" smtClean="0">
                <a:latin typeface="Times New Roman" panose="02020603050405020304" pitchFamily="18" charset="0"/>
                <a:ea typeface="Calibri" panose="020F0502020204030204" pitchFamily="34" charset="0"/>
                <a:cs typeface="Arial" panose="020B0604020202020204" pitchFamily="34" charset="0"/>
              </a:rPr>
              <a:t>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u="sng" dirty="0">
                <a:latin typeface="Times New Roman" panose="02020603050405020304" pitchFamily="18" charset="0"/>
                <a:ea typeface="Calibri" panose="020F0502020204030204" pitchFamily="34" charset="0"/>
                <a:cs typeface="Arial" panose="020B0604020202020204" pitchFamily="34" charset="0"/>
              </a:rPr>
              <a:t>SAĞLIK VE ESENLİK TURİZMİ</a:t>
            </a:r>
            <a:endParaRPr lang="tr-TR" sz="16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19734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192" y="5663787"/>
            <a:ext cx="1051912" cy="1028793"/>
          </a:xfrm>
          <a:prstGeom prst="rect">
            <a:avLst/>
          </a:prstGeom>
        </p:spPr>
      </p:pic>
      <p:pic>
        <p:nvPicPr>
          <p:cNvPr id="5" name="Resim 4"/>
          <p:cNvPicPr>
            <a:picLocks noChangeAspect="1"/>
          </p:cNvPicPr>
          <p:nvPr/>
        </p:nvPicPr>
        <p:blipFill>
          <a:blip r:embed="rId3">
            <a:extLst>
              <a:ext uri="{BEBA8EAE-BF5A-486C-A8C5-ECC9F3942E4B}">
                <a14:imgProps xmlns:a14="http://schemas.microsoft.com/office/drawing/2010/main">
                  <a14:imgLayer r:embed="rId4">
                    <a14:imgEffect>
                      <a14:backgroundRemoval t="420" b="100000" l="0" r="100000">
                        <a14:foregroundMark x1="10953" y1="72689" x2="10953" y2="72689"/>
                        <a14:foregroundMark x1="11562" y1="67122" x2="11562" y2="67122"/>
                        <a14:foregroundMark x1="9432" y1="61660" x2="9432" y2="61660"/>
                        <a14:foregroundMark x1="8519" y1="59559" x2="8519" y2="59559"/>
                        <a14:foregroundMark x1="8114" y1="53992" x2="8114" y2="53992"/>
                        <a14:foregroundMark x1="8215" y1="50420" x2="8215" y2="50420"/>
                        <a14:foregroundMark x1="9026" y1="45168" x2="9026" y2="45168"/>
                        <a14:foregroundMark x1="11055" y1="41071" x2="11055" y2="41071"/>
                        <a14:foregroundMark x1="12576" y1="36660" x2="12576" y2="36660"/>
                        <a14:foregroundMark x1="14097" y1="29097" x2="14097" y2="29097"/>
                        <a14:foregroundMark x1="15314" y1="25735" x2="15314" y2="25735"/>
                        <a14:foregroundMark x1="17748" y1="22794" x2="17748" y2="22794"/>
                        <a14:foregroundMark x1="19675" y1="21113" x2="19675" y2="21113"/>
                        <a14:foregroundMark x1="20284" y1="18487" x2="20284" y2="18487"/>
                        <a14:foregroundMark x1="22819" y1="17227" x2="22819" y2="17227"/>
                        <a14:foregroundMark x1="22008" y1="16282" x2="22008" y2="16282"/>
                        <a14:foregroundMark x1="24138" y1="14391" x2="24138" y2="14391"/>
                        <a14:foregroundMark x1="27181" y1="12605" x2="27181" y2="12605"/>
                        <a14:foregroundMark x1="29817" y1="11870" x2="29817" y2="11870"/>
                        <a14:foregroundMark x1="31237" y1="9769" x2="31237" y2="9769"/>
                        <a14:foregroundMark x1="36410" y1="7983" x2="36410" y2="7983"/>
                        <a14:foregroundMark x1="40568" y1="7248" x2="40568" y2="7248"/>
                        <a14:foregroundMark x1="45639" y1="6618" x2="45639" y2="6618"/>
                        <a14:foregroundMark x1="50710" y1="5357" x2="50710" y2="5357"/>
                        <a14:foregroundMark x1="56795" y1="5042" x2="56795" y2="5042"/>
                        <a14:foregroundMark x1="61968" y1="6513" x2="61968" y2="6513"/>
                        <a14:foregroundMark x1="64604" y1="7353" x2="64604" y2="7353"/>
                        <a14:foregroundMark x1="68357" y1="8298" x2="68357" y2="8298"/>
                        <a14:foregroundMark x1="71602" y1="8824" x2="71602" y2="8824"/>
                        <a14:foregroundMark x1="74442" y1="10189" x2="74442" y2="10189"/>
                        <a14:foregroundMark x1="76978" y1="11555" x2="76978" y2="11555"/>
                        <a14:foregroundMark x1="83367" y1="11134" x2="83367" y2="11134"/>
                        <a14:foregroundMark x1="85091" y1="20168" x2="85091" y2="20168"/>
                        <a14:foregroundMark x1="88540" y1="22374" x2="88540" y2="22374"/>
                        <a14:backgroundMark x1="12677" y1="11765" x2="12677" y2="11765"/>
                        <a14:backgroundMark x1="6389" y1="53256" x2="6389" y2="53256"/>
                        <a14:backgroundMark x1="7505" y1="57038" x2="7505" y2="57038"/>
                        <a14:backgroundMark x1="7708" y1="62185" x2="7708" y2="62185"/>
                        <a14:backgroundMark x1="8114" y1="45798" x2="8114" y2="45798"/>
                        <a14:backgroundMark x1="25254" y1="15651" x2="25254" y2="15651"/>
                        <a14:backgroundMark x1="32860" y1="11660" x2="32860" y2="11660"/>
                        <a14:backgroundMark x1="47667" y1="6092" x2="47667" y2="6092"/>
                      </a14:backgroundRemoval>
                    </a14:imgEffect>
                  </a14:imgLayer>
                </a14:imgProps>
              </a:ext>
            </a:extLst>
          </a:blip>
          <a:stretch>
            <a:fillRect/>
          </a:stretch>
        </p:blipFill>
        <p:spPr>
          <a:xfrm>
            <a:off x="2227713" y="5699250"/>
            <a:ext cx="992078" cy="957869"/>
          </a:xfrm>
          <a:prstGeom prst="rect">
            <a:avLst/>
          </a:prstGeom>
        </p:spPr>
      </p:pic>
      <p:pic>
        <p:nvPicPr>
          <p:cNvPr id="6" name="Resim 5"/>
          <p:cNvPicPr>
            <a:picLocks noChangeAspect="1"/>
          </p:cNvPicPr>
          <p:nvPr/>
        </p:nvPicPr>
        <p:blipFill>
          <a:blip r:embed="rId5"/>
          <a:stretch>
            <a:fillRect/>
          </a:stretch>
        </p:blipFill>
        <p:spPr>
          <a:xfrm>
            <a:off x="5003839" y="5829207"/>
            <a:ext cx="2352305" cy="842018"/>
          </a:xfrm>
          <a:prstGeom prst="rect">
            <a:avLst/>
          </a:prstGeom>
        </p:spPr>
      </p:pic>
      <p:sp>
        <p:nvSpPr>
          <p:cNvPr id="7" name="Dikdörtgen 6"/>
          <p:cNvSpPr/>
          <p:nvPr/>
        </p:nvSpPr>
        <p:spPr>
          <a:xfrm>
            <a:off x="3219791" y="150125"/>
            <a:ext cx="5867741" cy="1198277"/>
          </a:xfrm>
          <a:prstGeom prst="rect">
            <a:avLst/>
          </a:prstGeom>
        </p:spPr>
        <p:txBody>
          <a:bodyPr wrap="square">
            <a:spAutoFit/>
          </a:bodyPr>
          <a:lstStyle/>
          <a:p>
            <a:pPr algn="ctr">
              <a:lnSpc>
                <a:spcPct val="115000"/>
              </a:lnSpc>
              <a:spcAft>
                <a:spcPts val="1000"/>
              </a:spcAft>
            </a:pPr>
            <a:r>
              <a:rPr lang="tr-TR" sz="1600" b="1" dirty="0" smtClean="0">
                <a:latin typeface="Times New Roman" panose="02020603050405020304" pitchFamily="18" charset="0"/>
                <a:ea typeface="Calibri" panose="020F0502020204030204" pitchFamily="34" charset="0"/>
                <a:cs typeface="Arial" panose="020B0604020202020204" pitchFamily="34" charset="0"/>
              </a:rPr>
              <a:t>AVRUPALI </a:t>
            </a:r>
            <a:r>
              <a:rPr lang="tr-TR" sz="1600" b="1" dirty="0">
                <a:latin typeface="Times New Roman" panose="02020603050405020304" pitchFamily="18" charset="0"/>
                <a:ea typeface="Calibri" panose="020F0502020204030204" pitchFamily="34" charset="0"/>
                <a:cs typeface="Arial" panose="020B0604020202020204" pitchFamily="34" charset="0"/>
              </a:rPr>
              <a:t>SEÇKİN </a:t>
            </a:r>
            <a:r>
              <a:rPr lang="tr-TR" sz="1600" b="1" dirty="0" smtClean="0">
                <a:latin typeface="Times New Roman" panose="02020603050405020304" pitchFamily="18" charset="0"/>
                <a:ea typeface="Calibri" panose="020F0502020204030204" pitchFamily="34" charset="0"/>
                <a:cs typeface="Arial" panose="020B0604020202020204" pitchFamily="34" charset="0"/>
              </a:rPr>
              <a:t>DESTİNASYONLAR</a:t>
            </a:r>
            <a:r>
              <a:rPr lang="tr-TR" sz="1600" b="1" dirty="0" smtClean="0">
                <a:latin typeface="Calibri" panose="020F0502020204030204" pitchFamily="34" charset="0"/>
                <a:ea typeface="Calibri" panose="020F0502020204030204" pitchFamily="34" charset="0"/>
                <a:cs typeface="Arial" panose="020B0604020202020204" pitchFamily="34" charset="0"/>
              </a:rPr>
              <a:t> </a:t>
            </a:r>
            <a:r>
              <a:rPr lang="tr-TR" sz="1600" b="1" dirty="0" smtClean="0">
                <a:latin typeface="Times New Roman" panose="02020603050405020304" pitchFamily="18" charset="0"/>
                <a:ea typeface="Calibri" panose="020F0502020204030204" pitchFamily="34" charset="0"/>
                <a:cs typeface="Arial" panose="020B0604020202020204" pitchFamily="34" charset="0"/>
              </a:rPr>
              <a:t>YARIŞMASI 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i="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European</a:t>
            </a:r>
            <a:r>
              <a:rPr lang="tr-TR" sz="1600" b="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Destinations</a:t>
            </a:r>
            <a:r>
              <a:rPr lang="tr-TR" sz="1600" b="1" dirty="0">
                <a:latin typeface="Times New Roman" panose="02020603050405020304" pitchFamily="18" charset="0"/>
                <a:ea typeface="Calibri" panose="020F0502020204030204" pitchFamily="34" charset="0"/>
                <a:cs typeface="Arial" panose="020B0604020202020204" pitchFamily="34" charset="0"/>
              </a:rPr>
              <a:t> of </a:t>
            </a:r>
            <a:r>
              <a:rPr lang="tr-TR" sz="1600" b="1" dirty="0" err="1">
                <a:latin typeface="Times New Roman" panose="02020603050405020304" pitchFamily="18" charset="0"/>
                <a:ea typeface="Calibri" panose="020F0502020204030204" pitchFamily="34" charset="0"/>
                <a:cs typeface="Arial" panose="020B0604020202020204" pitchFamily="34" charset="0"/>
              </a:rPr>
              <a:t>ExcelleNce</a:t>
            </a:r>
            <a:r>
              <a:rPr lang="tr-TR" sz="1600" b="1" dirty="0">
                <a:latin typeface="Calibri" panose="020F0502020204030204" pitchFamily="34" charset="0"/>
                <a:ea typeface="Calibri" panose="020F0502020204030204" pitchFamily="34" charset="0"/>
                <a:cs typeface="Arial" panose="020B0604020202020204" pitchFamily="34" charset="0"/>
              </a:rPr>
              <a:t> </a:t>
            </a:r>
            <a:r>
              <a:rPr lang="tr-TR" sz="1600" b="1" dirty="0">
                <a:latin typeface="Times New Roman" panose="02020603050405020304" pitchFamily="18" charset="0"/>
                <a:ea typeface="Calibri" panose="020F0502020204030204" pitchFamily="34" charset="0"/>
                <a:cs typeface="Arial" panose="020B0604020202020204" pitchFamily="34" charset="0"/>
              </a:rPr>
              <a:t>EDEN </a:t>
            </a:r>
            <a:r>
              <a:rPr lang="tr-TR" sz="1600" b="1" dirty="0" smtClean="0">
                <a:latin typeface="Times New Roman" panose="02020603050405020304" pitchFamily="18" charset="0"/>
                <a:ea typeface="Calibri" panose="020F0502020204030204" pitchFamily="34" charset="0"/>
                <a:cs typeface="Arial" panose="020B0604020202020204" pitchFamily="34" charset="0"/>
              </a:rPr>
              <a:t>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u="sng" dirty="0">
                <a:latin typeface="Times New Roman" panose="02020603050405020304" pitchFamily="18" charset="0"/>
                <a:ea typeface="Calibri" panose="020F0502020204030204" pitchFamily="34" charset="0"/>
                <a:cs typeface="Arial" panose="020B0604020202020204" pitchFamily="34" charset="0"/>
              </a:rPr>
              <a:t>SAĞLIK VE ESENLİK TURİZMİ</a:t>
            </a:r>
            <a:endParaRPr lang="tr-TR"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Dikdörtgen 1"/>
          <p:cNvSpPr/>
          <p:nvPr/>
        </p:nvSpPr>
        <p:spPr>
          <a:xfrm>
            <a:off x="2130176" y="1348402"/>
            <a:ext cx="8842623" cy="3914918"/>
          </a:xfrm>
          <a:prstGeom prst="rect">
            <a:avLst/>
          </a:prstGeom>
        </p:spPr>
        <p:txBody>
          <a:bodyPr wrap="square">
            <a:spAutoFit/>
          </a:bodyPr>
          <a:lstStyle/>
          <a:p>
            <a:pPr algn="just">
              <a:lnSpc>
                <a:spcPct val="115000"/>
              </a:lnSpc>
              <a:spcBef>
                <a:spcPts val="2400"/>
              </a:spcBef>
              <a:spcAft>
                <a:spcPts val="0"/>
              </a:spcAft>
            </a:pPr>
            <a:r>
              <a:rPr lang="tr-TR" b="1" kern="0" dirty="0" smtClean="0">
                <a:solidFill>
                  <a:srgbClr val="365F91"/>
                </a:solidFill>
                <a:latin typeface="Times New Roman" panose="02020603050405020304" pitchFamily="18" charset="0"/>
                <a:ea typeface="Times New Roman" panose="02020603050405020304" pitchFamily="18" charset="0"/>
                <a:cs typeface="Times New Roman" panose="02020603050405020304" pitchFamily="18" charset="0"/>
              </a:rPr>
              <a:t>PROJENİN </a:t>
            </a:r>
            <a:r>
              <a:rPr lang="tr-TR" b="1" kern="0" dirty="0">
                <a:solidFill>
                  <a:srgbClr val="365F91"/>
                </a:solidFill>
                <a:latin typeface="Times New Roman" panose="02020603050405020304" pitchFamily="18" charset="0"/>
                <a:ea typeface="Times New Roman" panose="02020603050405020304" pitchFamily="18" charset="0"/>
                <a:cs typeface="Times New Roman" panose="02020603050405020304" pitchFamily="18" charset="0"/>
              </a:rPr>
              <a:t>AMAÇLARI</a:t>
            </a:r>
            <a:endParaRPr lang="tr-TR"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Arial" panose="020B0604020202020204" pitchFamily="34" charset="0"/>
              </a:rPr>
              <a:t> </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smtClean="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tr-TR" dirty="0" smtClean="0">
                <a:latin typeface="Times New Roman" panose="02020603050405020304" pitchFamily="18" charset="0"/>
                <a:ea typeface="Calibri" panose="020F0502020204030204" pitchFamily="34" charset="0"/>
                <a:cs typeface="Arial" panose="020B0604020202020204" pitchFamily="34" charset="0"/>
              </a:rPr>
              <a:t> Özellikle </a:t>
            </a:r>
            <a:r>
              <a:rPr lang="tr-TR" dirty="0">
                <a:latin typeface="Times New Roman" panose="02020603050405020304" pitchFamily="18" charset="0"/>
                <a:ea typeface="Calibri" panose="020F0502020204030204" pitchFamily="34" charset="0"/>
                <a:cs typeface="Arial" panose="020B0604020202020204" pitchFamily="34" charset="0"/>
              </a:rPr>
              <a:t>az </a:t>
            </a:r>
            <a:r>
              <a:rPr lang="tr-TR" dirty="0" smtClean="0">
                <a:latin typeface="Times New Roman" panose="02020603050405020304" pitchFamily="18" charset="0"/>
                <a:ea typeface="Calibri" panose="020F0502020204030204" pitchFamily="34" charset="0"/>
                <a:cs typeface="Arial" panose="020B0604020202020204" pitchFamily="34" charset="0"/>
              </a:rPr>
              <a:t>bilinen Avrupa </a:t>
            </a:r>
            <a:r>
              <a:rPr lang="tr-TR" dirty="0">
                <a:latin typeface="Times New Roman" panose="02020603050405020304" pitchFamily="18" charset="0"/>
                <a:ea typeface="Calibri" panose="020F0502020204030204" pitchFamily="34" charset="0"/>
                <a:cs typeface="Arial" panose="020B0604020202020204" pitchFamily="34" charset="0"/>
              </a:rPr>
              <a:t>turist </a:t>
            </a:r>
            <a:r>
              <a:rPr lang="tr-TR" dirty="0" smtClean="0">
                <a:latin typeface="Times New Roman" panose="02020603050405020304" pitchFamily="18" charset="0"/>
                <a:ea typeface="Calibri" panose="020F0502020204030204" pitchFamily="34" charset="0"/>
                <a:cs typeface="Arial" panose="020B0604020202020204" pitchFamily="34" charset="0"/>
              </a:rPr>
              <a:t>destinasyonlarının </a:t>
            </a:r>
            <a:r>
              <a:rPr lang="tr-TR" dirty="0">
                <a:latin typeface="Times New Roman" panose="02020603050405020304" pitchFamily="18" charset="0"/>
                <a:ea typeface="Calibri" panose="020F0502020204030204" pitchFamily="34" charset="0"/>
                <a:cs typeface="Arial" panose="020B0604020202020204" pitchFamily="34" charset="0"/>
              </a:rPr>
              <a:t>görünürlüğünü </a:t>
            </a:r>
            <a:r>
              <a:rPr lang="tr-TR" dirty="0" smtClean="0">
                <a:latin typeface="Times New Roman" panose="02020603050405020304" pitchFamily="18" charset="0"/>
                <a:ea typeface="Calibri" panose="020F0502020204030204" pitchFamily="34" charset="0"/>
                <a:cs typeface="Arial" panose="020B0604020202020204" pitchFamily="34" charset="0"/>
              </a:rPr>
              <a:t>arttırmak,</a:t>
            </a:r>
            <a:endParaRPr lang="tr-TR" dirty="0" smtClean="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smtClean="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tr-TR" dirty="0" smtClean="0">
                <a:latin typeface="Times New Roman" panose="02020603050405020304" pitchFamily="18" charset="0"/>
                <a:ea typeface="Calibri" panose="020F0502020204030204" pitchFamily="34" charset="0"/>
                <a:cs typeface="Arial" panose="020B0604020202020204" pitchFamily="34" charset="0"/>
              </a:rPr>
              <a:t> Avrupa’nın turist çeşitliliği ve niteliğinin fark edilmesini sağlamak,</a:t>
            </a:r>
            <a:endParaRPr lang="tr-TR" dirty="0" smtClean="0">
              <a:latin typeface="Calibri" panose="020F0502020204030204" pitchFamily="34" charset="0"/>
              <a:ea typeface="Calibri" panose="020F0502020204030204" pitchFamily="34" charset="0"/>
              <a:cs typeface="Arial" panose="020B0604020202020204" pitchFamily="34" charset="0"/>
            </a:endParaRPr>
          </a:p>
          <a:p>
            <a:pPr marL="457200" algn="just">
              <a:lnSpc>
                <a:spcPct val="115000"/>
              </a:lnSpc>
              <a:spcAft>
                <a:spcPts val="0"/>
              </a:spcAft>
            </a:pPr>
            <a:r>
              <a:rPr lang="tr-TR" dirty="0" smtClean="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dirty="0" smtClean="0">
                <a:latin typeface="Times New Roman" panose="02020603050405020304" pitchFamily="18" charset="0"/>
                <a:ea typeface="Calibri" panose="020F0502020204030204" pitchFamily="34" charset="0"/>
                <a:cs typeface="Arial" panose="020B0604020202020204" pitchFamily="34" charset="0"/>
              </a:rPr>
              <a:t> </a:t>
            </a:r>
            <a:r>
              <a:rPr lang="tr-TR" dirty="0">
                <a:latin typeface="Times New Roman" panose="02020603050405020304" pitchFamily="18" charset="0"/>
                <a:ea typeface="Calibri" panose="020F0502020204030204" pitchFamily="34" charset="0"/>
                <a:cs typeface="Arial" panose="020B0604020202020204" pitchFamily="34" charset="0"/>
              </a:rPr>
              <a:t>Turist akışını az bilinen destinasyonlara doğru yönelterek dönemsel ve bölgesel turist yoğunluğunu dengelemeye yardımcı olmak,</a:t>
            </a:r>
            <a:endParaRPr lang="tr-TR" dirty="0">
              <a:latin typeface="Calibri" panose="020F0502020204030204" pitchFamily="34" charset="0"/>
              <a:ea typeface="Calibri" panose="020F0502020204030204" pitchFamily="34" charset="0"/>
              <a:cs typeface="Arial" panose="020B0604020202020204" pitchFamily="34" charset="0"/>
            </a:endParaRPr>
          </a:p>
          <a:p>
            <a:pPr marL="457200"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dirty="0">
                <a:latin typeface="Times New Roman" panose="02020603050405020304" pitchFamily="18" charset="0"/>
                <a:ea typeface="Calibri" panose="020F0502020204030204" pitchFamily="34" charset="0"/>
                <a:cs typeface="Arial" panose="020B0604020202020204" pitchFamily="34" charset="0"/>
              </a:rPr>
              <a:t> Avrupa seviyesinde iyi uygulamaların karşılıklı değişimi için platform yaratmak,</a:t>
            </a:r>
            <a:endParaRPr lang="tr-TR" dirty="0">
              <a:latin typeface="Calibri" panose="020F0502020204030204" pitchFamily="34" charset="0"/>
              <a:ea typeface="Calibri" panose="020F0502020204030204" pitchFamily="34" charset="0"/>
              <a:cs typeface="Arial" panose="020B0604020202020204" pitchFamily="34" charset="0"/>
            </a:endParaRPr>
          </a:p>
          <a:p>
            <a:pPr marL="457200"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dirty="0">
                <a:latin typeface="Times New Roman" panose="02020603050405020304" pitchFamily="18" charset="0"/>
                <a:ea typeface="Calibri" panose="020F0502020204030204" pitchFamily="34" charset="0"/>
                <a:cs typeface="Arial" panose="020B0604020202020204" pitchFamily="34" charset="0"/>
              </a:rPr>
              <a:t> Destinasyonlar arası ağ kurulmasını teşvik etmek,</a:t>
            </a:r>
            <a:endParaRPr lang="tr-TR" dirty="0">
              <a:latin typeface="Calibri" panose="020F0502020204030204" pitchFamily="34" charset="0"/>
              <a:ea typeface="Calibri" panose="020F0502020204030204" pitchFamily="34" charset="0"/>
              <a:cs typeface="Arial" panose="020B0604020202020204" pitchFamily="34" charset="0"/>
            </a:endParaRPr>
          </a:p>
          <a:p>
            <a:pPr marL="457200"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dirty="0">
                <a:latin typeface="Times New Roman" panose="02020603050405020304" pitchFamily="18" charset="0"/>
                <a:ea typeface="Calibri" panose="020F0502020204030204" pitchFamily="34" charset="0"/>
                <a:cs typeface="Arial" panose="020B0604020202020204" pitchFamily="34" charset="0"/>
              </a:rPr>
              <a:t> Diğer destinasyonları, sürdürülebilir turizm gelişim modeline uyum sağlamaya yönelik olarak teşvik etmek,</a:t>
            </a:r>
            <a:endParaRPr lang="tr-TR" dirty="0">
              <a:latin typeface="Calibri" panose="020F0502020204030204" pitchFamily="34" charset="0"/>
              <a:ea typeface="Calibri" panose="020F0502020204030204" pitchFamily="34" charset="0"/>
              <a:cs typeface="Arial" panose="020B0604020202020204" pitchFamily="34" charset="0"/>
            </a:endParaRPr>
          </a:p>
          <a:p>
            <a:pPr marL="457200"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dirty="0">
                <a:latin typeface="Times New Roman" panose="02020603050405020304" pitchFamily="18" charset="0"/>
                <a:ea typeface="Calibri" panose="020F0502020204030204" pitchFamily="34" charset="0"/>
                <a:cs typeface="Arial" panose="020B0604020202020204" pitchFamily="34" charset="0"/>
              </a:rPr>
              <a:t> Avrupa Birliğinin çok kültürlü niteliğine katkıda bulunmak,</a:t>
            </a:r>
            <a:endParaRPr lang="tr-TR" dirty="0">
              <a:latin typeface="Calibri" panose="020F0502020204030204" pitchFamily="34" charset="0"/>
              <a:ea typeface="Calibri" panose="020F0502020204030204" pitchFamily="34" charset="0"/>
              <a:cs typeface="Arial" panose="020B0604020202020204" pitchFamily="34" charset="0"/>
            </a:endParaRPr>
          </a:p>
          <a:p>
            <a:pPr marL="457200"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dirty="0">
                <a:latin typeface="Times New Roman" panose="02020603050405020304" pitchFamily="18" charset="0"/>
                <a:ea typeface="Calibri" panose="020F0502020204030204" pitchFamily="34" charset="0"/>
                <a:cs typeface="Arial" panose="020B0604020202020204" pitchFamily="34" charset="0"/>
              </a:rPr>
              <a:t> Ödül töreni ve tanıtım faaliyetleri ile EDEN markasına dikkat çekmek.</a:t>
            </a:r>
            <a:endParaRPr lang="tr-TR"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45323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192" y="5663787"/>
            <a:ext cx="1051912" cy="1028793"/>
          </a:xfrm>
          <a:prstGeom prst="rect">
            <a:avLst/>
          </a:prstGeom>
        </p:spPr>
      </p:pic>
      <p:pic>
        <p:nvPicPr>
          <p:cNvPr id="5" name="Resim 4"/>
          <p:cNvPicPr>
            <a:picLocks noChangeAspect="1"/>
          </p:cNvPicPr>
          <p:nvPr/>
        </p:nvPicPr>
        <p:blipFill>
          <a:blip r:embed="rId3">
            <a:extLst>
              <a:ext uri="{BEBA8EAE-BF5A-486C-A8C5-ECC9F3942E4B}">
                <a14:imgProps xmlns:a14="http://schemas.microsoft.com/office/drawing/2010/main">
                  <a14:imgLayer r:embed="rId4">
                    <a14:imgEffect>
                      <a14:backgroundRemoval t="420" b="100000" l="0" r="100000">
                        <a14:foregroundMark x1="10953" y1="72689" x2="10953" y2="72689"/>
                        <a14:foregroundMark x1="11562" y1="67122" x2="11562" y2="67122"/>
                        <a14:foregroundMark x1="9432" y1="61660" x2="9432" y2="61660"/>
                        <a14:foregroundMark x1="8519" y1="59559" x2="8519" y2="59559"/>
                        <a14:foregroundMark x1="8114" y1="53992" x2="8114" y2="53992"/>
                        <a14:foregroundMark x1="8215" y1="50420" x2="8215" y2="50420"/>
                        <a14:foregroundMark x1="9026" y1="45168" x2="9026" y2="45168"/>
                        <a14:foregroundMark x1="11055" y1="41071" x2="11055" y2="41071"/>
                        <a14:foregroundMark x1="12576" y1="36660" x2="12576" y2="36660"/>
                        <a14:foregroundMark x1="14097" y1="29097" x2="14097" y2="29097"/>
                        <a14:foregroundMark x1="15314" y1="25735" x2="15314" y2="25735"/>
                        <a14:foregroundMark x1="17748" y1="22794" x2="17748" y2="22794"/>
                        <a14:foregroundMark x1="19675" y1="21113" x2="19675" y2="21113"/>
                        <a14:foregroundMark x1="20284" y1="18487" x2="20284" y2="18487"/>
                        <a14:foregroundMark x1="22819" y1="17227" x2="22819" y2="17227"/>
                        <a14:foregroundMark x1="22008" y1="16282" x2="22008" y2="16282"/>
                        <a14:foregroundMark x1="24138" y1="14391" x2="24138" y2="14391"/>
                        <a14:foregroundMark x1="27181" y1="12605" x2="27181" y2="12605"/>
                        <a14:foregroundMark x1="29817" y1="11870" x2="29817" y2="11870"/>
                        <a14:foregroundMark x1="31237" y1="9769" x2="31237" y2="9769"/>
                        <a14:foregroundMark x1="36410" y1="7983" x2="36410" y2="7983"/>
                        <a14:foregroundMark x1="40568" y1="7248" x2="40568" y2="7248"/>
                        <a14:foregroundMark x1="45639" y1="6618" x2="45639" y2="6618"/>
                        <a14:foregroundMark x1="50710" y1="5357" x2="50710" y2="5357"/>
                        <a14:foregroundMark x1="56795" y1="5042" x2="56795" y2="5042"/>
                        <a14:foregroundMark x1="61968" y1="6513" x2="61968" y2="6513"/>
                        <a14:foregroundMark x1="64604" y1="7353" x2="64604" y2="7353"/>
                        <a14:foregroundMark x1="68357" y1="8298" x2="68357" y2="8298"/>
                        <a14:foregroundMark x1="71602" y1="8824" x2="71602" y2="8824"/>
                        <a14:foregroundMark x1="74442" y1="10189" x2="74442" y2="10189"/>
                        <a14:foregroundMark x1="76978" y1="11555" x2="76978" y2="11555"/>
                        <a14:foregroundMark x1="83367" y1="11134" x2="83367" y2="11134"/>
                        <a14:foregroundMark x1="85091" y1="20168" x2="85091" y2="20168"/>
                        <a14:foregroundMark x1="88540" y1="22374" x2="88540" y2="22374"/>
                        <a14:backgroundMark x1="12677" y1="11765" x2="12677" y2="11765"/>
                        <a14:backgroundMark x1="6389" y1="53256" x2="6389" y2="53256"/>
                        <a14:backgroundMark x1="7505" y1="57038" x2="7505" y2="57038"/>
                        <a14:backgroundMark x1="7708" y1="62185" x2="7708" y2="62185"/>
                        <a14:backgroundMark x1="8114" y1="45798" x2="8114" y2="45798"/>
                        <a14:backgroundMark x1="25254" y1="15651" x2="25254" y2="15651"/>
                        <a14:backgroundMark x1="32860" y1="11660" x2="32860" y2="11660"/>
                        <a14:backgroundMark x1="47667" y1="6092" x2="47667" y2="6092"/>
                      </a14:backgroundRemoval>
                    </a14:imgEffect>
                  </a14:imgLayer>
                </a14:imgProps>
              </a:ext>
            </a:extLst>
          </a:blip>
          <a:stretch>
            <a:fillRect/>
          </a:stretch>
        </p:blipFill>
        <p:spPr>
          <a:xfrm>
            <a:off x="2227713" y="5699250"/>
            <a:ext cx="992078" cy="957869"/>
          </a:xfrm>
          <a:prstGeom prst="rect">
            <a:avLst/>
          </a:prstGeom>
        </p:spPr>
      </p:pic>
      <p:pic>
        <p:nvPicPr>
          <p:cNvPr id="6" name="Resim 5"/>
          <p:cNvPicPr>
            <a:picLocks noChangeAspect="1"/>
          </p:cNvPicPr>
          <p:nvPr/>
        </p:nvPicPr>
        <p:blipFill>
          <a:blip r:embed="rId5"/>
          <a:stretch>
            <a:fillRect/>
          </a:stretch>
        </p:blipFill>
        <p:spPr>
          <a:xfrm>
            <a:off x="5003839" y="5829207"/>
            <a:ext cx="2352305" cy="842018"/>
          </a:xfrm>
          <a:prstGeom prst="rect">
            <a:avLst/>
          </a:prstGeom>
        </p:spPr>
      </p:pic>
      <p:sp>
        <p:nvSpPr>
          <p:cNvPr id="7" name="Dikdörtgen 6"/>
          <p:cNvSpPr/>
          <p:nvPr/>
        </p:nvSpPr>
        <p:spPr>
          <a:xfrm>
            <a:off x="3219791" y="150125"/>
            <a:ext cx="5867741" cy="1198277"/>
          </a:xfrm>
          <a:prstGeom prst="rect">
            <a:avLst/>
          </a:prstGeom>
        </p:spPr>
        <p:txBody>
          <a:bodyPr wrap="square">
            <a:spAutoFit/>
          </a:bodyPr>
          <a:lstStyle/>
          <a:p>
            <a:pPr algn="ctr">
              <a:lnSpc>
                <a:spcPct val="115000"/>
              </a:lnSpc>
              <a:spcAft>
                <a:spcPts val="1000"/>
              </a:spcAft>
            </a:pPr>
            <a:r>
              <a:rPr lang="tr-TR" sz="1600" b="1" dirty="0" smtClean="0">
                <a:latin typeface="Times New Roman" panose="02020603050405020304" pitchFamily="18" charset="0"/>
                <a:ea typeface="Calibri" panose="020F0502020204030204" pitchFamily="34" charset="0"/>
                <a:cs typeface="Arial" panose="020B0604020202020204" pitchFamily="34" charset="0"/>
              </a:rPr>
              <a:t>AVRUPALI </a:t>
            </a:r>
            <a:r>
              <a:rPr lang="tr-TR" sz="1600" b="1" dirty="0">
                <a:latin typeface="Times New Roman" panose="02020603050405020304" pitchFamily="18" charset="0"/>
                <a:ea typeface="Calibri" panose="020F0502020204030204" pitchFamily="34" charset="0"/>
                <a:cs typeface="Arial" panose="020B0604020202020204" pitchFamily="34" charset="0"/>
              </a:rPr>
              <a:t>SEÇKİN </a:t>
            </a:r>
            <a:r>
              <a:rPr lang="tr-TR" sz="1600" b="1" dirty="0" smtClean="0">
                <a:latin typeface="Times New Roman" panose="02020603050405020304" pitchFamily="18" charset="0"/>
                <a:ea typeface="Calibri" panose="020F0502020204030204" pitchFamily="34" charset="0"/>
                <a:cs typeface="Arial" panose="020B0604020202020204" pitchFamily="34" charset="0"/>
              </a:rPr>
              <a:t>DESTİNASYONLAR</a:t>
            </a:r>
            <a:r>
              <a:rPr lang="tr-TR" sz="1600" b="1" dirty="0" smtClean="0">
                <a:latin typeface="Calibri" panose="020F0502020204030204" pitchFamily="34" charset="0"/>
                <a:ea typeface="Calibri" panose="020F0502020204030204" pitchFamily="34" charset="0"/>
                <a:cs typeface="Arial" panose="020B0604020202020204" pitchFamily="34" charset="0"/>
              </a:rPr>
              <a:t> </a:t>
            </a:r>
            <a:r>
              <a:rPr lang="tr-TR" sz="1600" b="1" dirty="0" smtClean="0">
                <a:latin typeface="Times New Roman" panose="02020603050405020304" pitchFamily="18" charset="0"/>
                <a:ea typeface="Calibri" panose="020F0502020204030204" pitchFamily="34" charset="0"/>
                <a:cs typeface="Arial" panose="020B0604020202020204" pitchFamily="34" charset="0"/>
              </a:rPr>
              <a:t>YARIŞMASI 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i="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European</a:t>
            </a:r>
            <a:r>
              <a:rPr lang="tr-TR" sz="1600" b="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Destinations</a:t>
            </a:r>
            <a:r>
              <a:rPr lang="tr-TR" sz="1600" b="1" dirty="0">
                <a:latin typeface="Times New Roman" panose="02020603050405020304" pitchFamily="18" charset="0"/>
                <a:ea typeface="Calibri" panose="020F0502020204030204" pitchFamily="34" charset="0"/>
                <a:cs typeface="Arial" panose="020B0604020202020204" pitchFamily="34" charset="0"/>
              </a:rPr>
              <a:t> of </a:t>
            </a:r>
            <a:r>
              <a:rPr lang="tr-TR" sz="1600" b="1" dirty="0" err="1">
                <a:latin typeface="Times New Roman" panose="02020603050405020304" pitchFamily="18" charset="0"/>
                <a:ea typeface="Calibri" panose="020F0502020204030204" pitchFamily="34" charset="0"/>
                <a:cs typeface="Arial" panose="020B0604020202020204" pitchFamily="34" charset="0"/>
              </a:rPr>
              <a:t>ExcelleNce</a:t>
            </a:r>
            <a:r>
              <a:rPr lang="tr-TR" sz="1600" b="1" dirty="0">
                <a:latin typeface="Calibri" panose="020F0502020204030204" pitchFamily="34" charset="0"/>
                <a:ea typeface="Calibri" panose="020F0502020204030204" pitchFamily="34" charset="0"/>
                <a:cs typeface="Arial" panose="020B0604020202020204" pitchFamily="34" charset="0"/>
              </a:rPr>
              <a:t> </a:t>
            </a:r>
            <a:r>
              <a:rPr lang="tr-TR" sz="1600" b="1" dirty="0">
                <a:latin typeface="Times New Roman" panose="02020603050405020304" pitchFamily="18" charset="0"/>
                <a:ea typeface="Calibri" panose="020F0502020204030204" pitchFamily="34" charset="0"/>
                <a:cs typeface="Arial" panose="020B0604020202020204" pitchFamily="34" charset="0"/>
              </a:rPr>
              <a:t>EDEN </a:t>
            </a:r>
            <a:r>
              <a:rPr lang="tr-TR" sz="1600" b="1" dirty="0" smtClean="0">
                <a:latin typeface="Times New Roman" panose="02020603050405020304" pitchFamily="18" charset="0"/>
                <a:ea typeface="Calibri" panose="020F0502020204030204" pitchFamily="34" charset="0"/>
                <a:cs typeface="Arial" panose="020B0604020202020204" pitchFamily="34" charset="0"/>
              </a:rPr>
              <a:t>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u="sng" dirty="0">
                <a:latin typeface="Times New Roman" panose="02020603050405020304" pitchFamily="18" charset="0"/>
                <a:ea typeface="Calibri" panose="020F0502020204030204" pitchFamily="34" charset="0"/>
                <a:cs typeface="Arial" panose="020B0604020202020204" pitchFamily="34" charset="0"/>
              </a:rPr>
              <a:t>SAĞLIK VE ESENLİK TURİZMİ</a:t>
            </a:r>
            <a:endParaRPr lang="tr-TR"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Dikdörtgen 2"/>
          <p:cNvSpPr/>
          <p:nvPr/>
        </p:nvSpPr>
        <p:spPr>
          <a:xfrm>
            <a:off x="1901952" y="1389751"/>
            <a:ext cx="9790176" cy="4067267"/>
          </a:xfrm>
          <a:prstGeom prst="rect">
            <a:avLst/>
          </a:prstGeom>
        </p:spPr>
        <p:txBody>
          <a:bodyPr wrap="square">
            <a:spAutoFit/>
          </a:bodyPr>
          <a:lstStyle/>
          <a:p>
            <a:pPr algn="just">
              <a:lnSpc>
                <a:spcPct val="115000"/>
              </a:lnSpc>
              <a:spcBef>
                <a:spcPts val="2400"/>
              </a:spcBef>
              <a:spcAft>
                <a:spcPts val="0"/>
              </a:spcAft>
            </a:pPr>
            <a:r>
              <a:rPr lang="tr-TR" b="1" kern="0" dirty="0" smtClean="0">
                <a:solidFill>
                  <a:srgbClr val="365F91"/>
                </a:solidFill>
                <a:latin typeface="Times New Roman" panose="02020603050405020304" pitchFamily="18" charset="0"/>
                <a:ea typeface="Times New Roman" panose="02020603050405020304" pitchFamily="18" charset="0"/>
                <a:cs typeface="Times New Roman" panose="02020603050405020304" pitchFamily="18" charset="0"/>
              </a:rPr>
              <a:t>ULUSAL </a:t>
            </a:r>
            <a:r>
              <a:rPr lang="tr-TR" b="1" kern="0" dirty="0">
                <a:solidFill>
                  <a:srgbClr val="365F91"/>
                </a:solidFill>
                <a:latin typeface="Times New Roman" panose="02020603050405020304" pitchFamily="18" charset="0"/>
                <a:ea typeface="Times New Roman" panose="02020603050405020304" pitchFamily="18" charset="0"/>
                <a:cs typeface="Times New Roman" panose="02020603050405020304" pitchFamily="18" charset="0"/>
              </a:rPr>
              <a:t>YARIŞMANIN AMAÇLARI</a:t>
            </a:r>
            <a:endParaRPr lang="tr-TR"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Arial" panose="020B0604020202020204" pitchFamily="34" charset="0"/>
              </a:rPr>
              <a:t> </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smtClean="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dirty="0" smtClean="0">
                <a:latin typeface="Times New Roman" panose="02020603050405020304" pitchFamily="18" charset="0"/>
                <a:ea typeface="Calibri" panose="020F0502020204030204" pitchFamily="34" charset="0"/>
                <a:cs typeface="Arial" panose="020B0604020202020204" pitchFamily="34" charset="0"/>
              </a:rPr>
              <a:t> </a:t>
            </a:r>
            <a:r>
              <a:rPr lang="tr-TR" dirty="0">
                <a:latin typeface="Times New Roman" panose="02020603050405020304" pitchFamily="18" charset="0"/>
                <a:ea typeface="Calibri" panose="020F0502020204030204" pitchFamily="34" charset="0"/>
                <a:cs typeface="Arial" panose="020B0604020202020204" pitchFamily="34" charset="0"/>
              </a:rPr>
              <a:t>“Sağlık ve Esenlik Turizmi” temasına uygun ulusal bir destinasyon seçmek,</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dirty="0">
                <a:latin typeface="Times New Roman" panose="02020603050405020304" pitchFamily="18" charset="0"/>
                <a:ea typeface="Calibri" panose="020F0502020204030204" pitchFamily="34" charset="0"/>
                <a:cs typeface="Arial" panose="020B0604020202020204" pitchFamily="34" charset="0"/>
              </a:rPr>
              <a:t> Alternatif turizm türlerinin ülkemizde yaygınlaşmasına öncülük edecek destinasyonları belirlemek,</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dirty="0">
                <a:latin typeface="Times New Roman" panose="02020603050405020304" pitchFamily="18" charset="0"/>
                <a:ea typeface="Calibri" panose="020F0502020204030204" pitchFamily="34" charset="0"/>
                <a:cs typeface="Arial" panose="020B0604020202020204" pitchFamily="34" charset="0"/>
              </a:rPr>
              <a:t> Sürdürülebilir turizm gelişim modellerini benimseyen destinasyonları desteklemek,</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dirty="0">
                <a:latin typeface="Times New Roman" panose="02020603050405020304" pitchFamily="18" charset="0"/>
                <a:ea typeface="Calibri" panose="020F0502020204030204" pitchFamily="34" charset="0"/>
                <a:cs typeface="Arial" panose="020B0604020202020204" pitchFamily="34" charset="0"/>
              </a:rPr>
              <a:t> Turist akışı az olan destinasyonların yeni turizm önerileri geliştirmelerine yardımcı olmak,</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dirty="0">
                <a:latin typeface="Times New Roman" panose="02020603050405020304" pitchFamily="18" charset="0"/>
                <a:ea typeface="Calibri" panose="020F0502020204030204" pitchFamily="34" charset="0"/>
                <a:cs typeface="Arial" panose="020B0604020202020204" pitchFamily="34" charset="0"/>
              </a:rPr>
              <a:t> Turist akışını bu destinasyonlara yönelterek bu destinasyonları ziyaret eden turist sayısını artırmak,</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dirty="0">
                <a:latin typeface="Times New Roman" panose="02020603050405020304" pitchFamily="18" charset="0"/>
                <a:ea typeface="Calibri" panose="020F0502020204030204" pitchFamily="34" charset="0"/>
                <a:cs typeface="Arial" panose="020B0604020202020204" pitchFamily="34" charset="0"/>
              </a:rPr>
              <a:t> Ülkemizin kültürel kimliğini, çeşitliliğini ve zenginliğini ortaya koymaktır.</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Arial" panose="020B0604020202020204" pitchFamily="34" charset="0"/>
              </a:rPr>
              <a:t> </a:t>
            </a:r>
            <a:endParaRPr lang="tr-TR" dirty="0">
              <a:latin typeface="Calibri" panose="020F0502020204030204" pitchFamily="34" charset="0"/>
              <a:ea typeface="Calibri" panose="020F0502020204030204" pitchFamily="34" charset="0"/>
              <a:cs typeface="Arial" panose="020B0604020202020204" pitchFamily="34" charset="0"/>
            </a:endParaRPr>
          </a:p>
          <a:p>
            <a:pPr algn="just">
              <a:spcAft>
                <a:spcPts val="0"/>
              </a:spcAft>
            </a:pPr>
            <a:r>
              <a:rPr lang="tr-TR" dirty="0">
                <a:solidFill>
                  <a:srgbClr val="000000"/>
                </a:solidFill>
                <a:latin typeface="Times New Roman" panose="02020603050405020304" pitchFamily="18" charset="0"/>
                <a:ea typeface="Calibri" panose="020F0502020204030204" pitchFamily="34" charset="0"/>
              </a:rPr>
              <a:t>Bu yarışma ile ülkemizin Sağlık ve Esenlik Turizmi kapsamında var olan potansiyeli, özgünlüğü, şifa bulma geleneğinin tarihsel derinliği, iklimsel avantajları, bulunduğu destinasyonlardaki diğer turizm çeşitlilikleri bağlamındaki kültürel ve doğal zenginliği  konusunda dünyadaki rakip ülkelerden farklılığı ortaya konulacaktır. </a:t>
            </a:r>
            <a:endParaRPr lang="tr-TR"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23958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192" y="5663787"/>
            <a:ext cx="1051912" cy="1028793"/>
          </a:xfrm>
          <a:prstGeom prst="rect">
            <a:avLst/>
          </a:prstGeom>
        </p:spPr>
      </p:pic>
      <p:pic>
        <p:nvPicPr>
          <p:cNvPr id="5" name="Resim 4"/>
          <p:cNvPicPr>
            <a:picLocks noChangeAspect="1"/>
          </p:cNvPicPr>
          <p:nvPr/>
        </p:nvPicPr>
        <p:blipFill>
          <a:blip r:embed="rId3">
            <a:extLst>
              <a:ext uri="{BEBA8EAE-BF5A-486C-A8C5-ECC9F3942E4B}">
                <a14:imgProps xmlns:a14="http://schemas.microsoft.com/office/drawing/2010/main">
                  <a14:imgLayer r:embed="rId4">
                    <a14:imgEffect>
                      <a14:backgroundRemoval t="420" b="100000" l="0" r="100000">
                        <a14:foregroundMark x1="10953" y1="72689" x2="10953" y2="72689"/>
                        <a14:foregroundMark x1="11562" y1="67122" x2="11562" y2="67122"/>
                        <a14:foregroundMark x1="9432" y1="61660" x2="9432" y2="61660"/>
                        <a14:foregroundMark x1="8519" y1="59559" x2="8519" y2="59559"/>
                        <a14:foregroundMark x1="8114" y1="53992" x2="8114" y2="53992"/>
                        <a14:foregroundMark x1="8215" y1="50420" x2="8215" y2="50420"/>
                        <a14:foregroundMark x1="9026" y1="45168" x2="9026" y2="45168"/>
                        <a14:foregroundMark x1="11055" y1="41071" x2="11055" y2="41071"/>
                        <a14:foregroundMark x1="12576" y1="36660" x2="12576" y2="36660"/>
                        <a14:foregroundMark x1="14097" y1="29097" x2="14097" y2="29097"/>
                        <a14:foregroundMark x1="15314" y1="25735" x2="15314" y2="25735"/>
                        <a14:foregroundMark x1="17748" y1="22794" x2="17748" y2="22794"/>
                        <a14:foregroundMark x1="19675" y1="21113" x2="19675" y2="21113"/>
                        <a14:foregroundMark x1="20284" y1="18487" x2="20284" y2="18487"/>
                        <a14:foregroundMark x1="22819" y1="17227" x2="22819" y2="17227"/>
                        <a14:foregroundMark x1="22008" y1="16282" x2="22008" y2="16282"/>
                        <a14:foregroundMark x1="24138" y1="14391" x2="24138" y2="14391"/>
                        <a14:foregroundMark x1="27181" y1="12605" x2="27181" y2="12605"/>
                        <a14:foregroundMark x1="29817" y1="11870" x2="29817" y2="11870"/>
                        <a14:foregroundMark x1="31237" y1="9769" x2="31237" y2="9769"/>
                        <a14:foregroundMark x1="36410" y1="7983" x2="36410" y2="7983"/>
                        <a14:foregroundMark x1="40568" y1="7248" x2="40568" y2="7248"/>
                        <a14:foregroundMark x1="45639" y1="6618" x2="45639" y2="6618"/>
                        <a14:foregroundMark x1="50710" y1="5357" x2="50710" y2="5357"/>
                        <a14:foregroundMark x1="56795" y1="5042" x2="56795" y2="5042"/>
                        <a14:foregroundMark x1="61968" y1="6513" x2="61968" y2="6513"/>
                        <a14:foregroundMark x1="64604" y1="7353" x2="64604" y2="7353"/>
                        <a14:foregroundMark x1="68357" y1="8298" x2="68357" y2="8298"/>
                        <a14:foregroundMark x1="71602" y1="8824" x2="71602" y2="8824"/>
                        <a14:foregroundMark x1="74442" y1="10189" x2="74442" y2="10189"/>
                        <a14:foregroundMark x1="76978" y1="11555" x2="76978" y2="11555"/>
                        <a14:foregroundMark x1="83367" y1="11134" x2="83367" y2="11134"/>
                        <a14:foregroundMark x1="85091" y1="20168" x2="85091" y2="20168"/>
                        <a14:foregroundMark x1="88540" y1="22374" x2="88540" y2="22374"/>
                        <a14:backgroundMark x1="12677" y1="11765" x2="12677" y2="11765"/>
                        <a14:backgroundMark x1="6389" y1="53256" x2="6389" y2="53256"/>
                        <a14:backgroundMark x1="7505" y1="57038" x2="7505" y2="57038"/>
                        <a14:backgroundMark x1="7708" y1="62185" x2="7708" y2="62185"/>
                        <a14:backgroundMark x1="8114" y1="45798" x2="8114" y2="45798"/>
                        <a14:backgroundMark x1="25254" y1="15651" x2="25254" y2="15651"/>
                        <a14:backgroundMark x1="32860" y1="11660" x2="32860" y2="11660"/>
                        <a14:backgroundMark x1="47667" y1="6092" x2="47667" y2="6092"/>
                      </a14:backgroundRemoval>
                    </a14:imgEffect>
                  </a14:imgLayer>
                </a14:imgProps>
              </a:ext>
            </a:extLst>
          </a:blip>
          <a:stretch>
            <a:fillRect/>
          </a:stretch>
        </p:blipFill>
        <p:spPr>
          <a:xfrm>
            <a:off x="2227713" y="5699250"/>
            <a:ext cx="992078" cy="957869"/>
          </a:xfrm>
          <a:prstGeom prst="rect">
            <a:avLst/>
          </a:prstGeom>
        </p:spPr>
      </p:pic>
      <p:pic>
        <p:nvPicPr>
          <p:cNvPr id="6" name="Resim 5"/>
          <p:cNvPicPr>
            <a:picLocks noChangeAspect="1"/>
          </p:cNvPicPr>
          <p:nvPr/>
        </p:nvPicPr>
        <p:blipFill>
          <a:blip r:embed="rId5"/>
          <a:stretch>
            <a:fillRect/>
          </a:stretch>
        </p:blipFill>
        <p:spPr>
          <a:xfrm>
            <a:off x="5003839" y="5829207"/>
            <a:ext cx="2352305" cy="842018"/>
          </a:xfrm>
          <a:prstGeom prst="rect">
            <a:avLst/>
          </a:prstGeom>
        </p:spPr>
      </p:pic>
      <p:sp>
        <p:nvSpPr>
          <p:cNvPr id="7" name="Dikdörtgen 6"/>
          <p:cNvSpPr/>
          <p:nvPr/>
        </p:nvSpPr>
        <p:spPr>
          <a:xfrm>
            <a:off x="3219791" y="150125"/>
            <a:ext cx="5867741" cy="1198277"/>
          </a:xfrm>
          <a:prstGeom prst="rect">
            <a:avLst/>
          </a:prstGeom>
        </p:spPr>
        <p:txBody>
          <a:bodyPr wrap="square">
            <a:spAutoFit/>
          </a:bodyPr>
          <a:lstStyle/>
          <a:p>
            <a:pPr algn="ctr">
              <a:lnSpc>
                <a:spcPct val="115000"/>
              </a:lnSpc>
              <a:spcAft>
                <a:spcPts val="1000"/>
              </a:spcAft>
            </a:pPr>
            <a:r>
              <a:rPr lang="tr-TR" sz="1600" b="1" dirty="0" smtClean="0">
                <a:latin typeface="Times New Roman" panose="02020603050405020304" pitchFamily="18" charset="0"/>
                <a:ea typeface="Calibri" panose="020F0502020204030204" pitchFamily="34" charset="0"/>
                <a:cs typeface="Arial" panose="020B0604020202020204" pitchFamily="34" charset="0"/>
              </a:rPr>
              <a:t>AVRUPALI </a:t>
            </a:r>
            <a:r>
              <a:rPr lang="tr-TR" sz="1600" b="1" dirty="0">
                <a:latin typeface="Times New Roman" panose="02020603050405020304" pitchFamily="18" charset="0"/>
                <a:ea typeface="Calibri" panose="020F0502020204030204" pitchFamily="34" charset="0"/>
                <a:cs typeface="Arial" panose="020B0604020202020204" pitchFamily="34" charset="0"/>
              </a:rPr>
              <a:t>SEÇKİN </a:t>
            </a:r>
            <a:r>
              <a:rPr lang="tr-TR" sz="1600" b="1" dirty="0" smtClean="0">
                <a:latin typeface="Times New Roman" panose="02020603050405020304" pitchFamily="18" charset="0"/>
                <a:ea typeface="Calibri" panose="020F0502020204030204" pitchFamily="34" charset="0"/>
                <a:cs typeface="Arial" panose="020B0604020202020204" pitchFamily="34" charset="0"/>
              </a:rPr>
              <a:t>DESTİNASYONLAR</a:t>
            </a:r>
            <a:r>
              <a:rPr lang="tr-TR" sz="1600" b="1" dirty="0" smtClean="0">
                <a:latin typeface="Calibri" panose="020F0502020204030204" pitchFamily="34" charset="0"/>
                <a:ea typeface="Calibri" panose="020F0502020204030204" pitchFamily="34" charset="0"/>
                <a:cs typeface="Arial" panose="020B0604020202020204" pitchFamily="34" charset="0"/>
              </a:rPr>
              <a:t> </a:t>
            </a:r>
            <a:r>
              <a:rPr lang="tr-TR" sz="1600" b="1" dirty="0" smtClean="0">
                <a:latin typeface="Times New Roman" panose="02020603050405020304" pitchFamily="18" charset="0"/>
                <a:ea typeface="Calibri" panose="020F0502020204030204" pitchFamily="34" charset="0"/>
                <a:cs typeface="Arial" panose="020B0604020202020204" pitchFamily="34" charset="0"/>
              </a:rPr>
              <a:t>YARIŞMASI 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i="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European</a:t>
            </a:r>
            <a:r>
              <a:rPr lang="tr-TR" sz="1600" b="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Destinations</a:t>
            </a:r>
            <a:r>
              <a:rPr lang="tr-TR" sz="1600" b="1" dirty="0">
                <a:latin typeface="Times New Roman" panose="02020603050405020304" pitchFamily="18" charset="0"/>
                <a:ea typeface="Calibri" panose="020F0502020204030204" pitchFamily="34" charset="0"/>
                <a:cs typeface="Arial" panose="020B0604020202020204" pitchFamily="34" charset="0"/>
              </a:rPr>
              <a:t> of </a:t>
            </a:r>
            <a:r>
              <a:rPr lang="tr-TR" sz="1600" b="1" dirty="0" err="1">
                <a:latin typeface="Times New Roman" panose="02020603050405020304" pitchFamily="18" charset="0"/>
                <a:ea typeface="Calibri" panose="020F0502020204030204" pitchFamily="34" charset="0"/>
                <a:cs typeface="Arial" panose="020B0604020202020204" pitchFamily="34" charset="0"/>
              </a:rPr>
              <a:t>ExcelleNce</a:t>
            </a:r>
            <a:r>
              <a:rPr lang="tr-TR" sz="1600" b="1" dirty="0">
                <a:latin typeface="Calibri" panose="020F0502020204030204" pitchFamily="34" charset="0"/>
                <a:ea typeface="Calibri" panose="020F0502020204030204" pitchFamily="34" charset="0"/>
                <a:cs typeface="Arial" panose="020B0604020202020204" pitchFamily="34" charset="0"/>
              </a:rPr>
              <a:t> </a:t>
            </a:r>
            <a:r>
              <a:rPr lang="tr-TR" sz="1600" b="1" dirty="0">
                <a:latin typeface="Times New Roman" panose="02020603050405020304" pitchFamily="18" charset="0"/>
                <a:ea typeface="Calibri" panose="020F0502020204030204" pitchFamily="34" charset="0"/>
                <a:cs typeface="Arial" panose="020B0604020202020204" pitchFamily="34" charset="0"/>
              </a:rPr>
              <a:t>EDEN </a:t>
            </a:r>
            <a:r>
              <a:rPr lang="tr-TR" sz="1600" b="1" dirty="0" smtClean="0">
                <a:latin typeface="Times New Roman" panose="02020603050405020304" pitchFamily="18" charset="0"/>
                <a:ea typeface="Calibri" panose="020F0502020204030204" pitchFamily="34" charset="0"/>
                <a:cs typeface="Arial" panose="020B0604020202020204" pitchFamily="34" charset="0"/>
              </a:rPr>
              <a:t>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u="sng" dirty="0">
                <a:latin typeface="Times New Roman" panose="02020603050405020304" pitchFamily="18" charset="0"/>
                <a:ea typeface="Calibri" panose="020F0502020204030204" pitchFamily="34" charset="0"/>
                <a:cs typeface="Arial" panose="020B0604020202020204" pitchFamily="34" charset="0"/>
              </a:rPr>
              <a:t>SAĞLIK VE ESENLİK TURİZMİ</a:t>
            </a:r>
            <a:endParaRPr lang="tr-TR"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Dikdörtgen 1"/>
          <p:cNvSpPr/>
          <p:nvPr/>
        </p:nvSpPr>
        <p:spPr>
          <a:xfrm>
            <a:off x="2426208" y="1620526"/>
            <a:ext cx="4929936" cy="2640723"/>
          </a:xfrm>
          <a:prstGeom prst="rect">
            <a:avLst/>
          </a:prstGeom>
        </p:spPr>
        <p:txBody>
          <a:bodyPr wrap="square">
            <a:spAutoFit/>
          </a:bodyPr>
          <a:lstStyle/>
          <a:p>
            <a:pPr algn="just">
              <a:lnSpc>
                <a:spcPct val="115000"/>
              </a:lnSpc>
              <a:spcBef>
                <a:spcPts val="2400"/>
              </a:spcBef>
              <a:spcAft>
                <a:spcPts val="0"/>
              </a:spcAft>
            </a:pPr>
            <a:r>
              <a:rPr lang="tr-TR" b="1" kern="0" dirty="0">
                <a:solidFill>
                  <a:srgbClr val="365F91"/>
                </a:solidFill>
                <a:latin typeface="Times New Roman" panose="02020603050405020304" pitchFamily="18" charset="0"/>
                <a:ea typeface="Times New Roman" panose="02020603050405020304" pitchFamily="18" charset="0"/>
                <a:cs typeface="Times New Roman" panose="02020603050405020304" pitchFamily="18" charset="0"/>
              </a:rPr>
              <a:t>ÖDÜL</a:t>
            </a:r>
            <a:endParaRPr lang="tr-TR"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tr-TR" b="1" dirty="0">
                <a:latin typeface="Times New Roman" panose="02020603050405020304" pitchFamily="18" charset="0"/>
                <a:ea typeface="Calibri" panose="020F0502020204030204" pitchFamily="34" charset="0"/>
                <a:cs typeface="Arial" panose="020B0604020202020204" pitchFamily="34" charset="0"/>
              </a:rPr>
              <a:t> </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Arial" panose="020B0604020202020204" pitchFamily="34" charset="0"/>
              </a:rPr>
              <a:t>Bu yarışma kapsamında birinci seçilecek destinasyon, Avrupa ve ülkemiz genelindeki EDEN ağına dahil edilecek olup Ankara’da ve Brüksel’de düzenlenmesi planlanan ödül törenlerinde destinasyon temsilcilerine “Avrupalı Seçkin Destinasyon Ödülü” takdim edilecektir. </a:t>
            </a:r>
            <a:endParaRPr lang="tr-TR"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Resim 7"/>
          <p:cNvPicPr>
            <a:picLocks noChangeAspect="1"/>
          </p:cNvPicPr>
          <p:nvPr/>
        </p:nvPicPr>
        <p:blipFill>
          <a:blip r:embed="rId6"/>
          <a:stretch>
            <a:fillRect/>
          </a:stretch>
        </p:blipFill>
        <p:spPr>
          <a:xfrm>
            <a:off x="8055470" y="2200178"/>
            <a:ext cx="3221355" cy="2000728"/>
          </a:xfrm>
          <a:prstGeom prst="rect">
            <a:avLst/>
          </a:prstGeom>
        </p:spPr>
      </p:pic>
    </p:spTree>
    <p:extLst>
      <p:ext uri="{BB962C8B-B14F-4D97-AF65-F5344CB8AC3E}">
        <p14:creationId xmlns:p14="http://schemas.microsoft.com/office/powerpoint/2010/main" val="2738815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192" y="5663787"/>
            <a:ext cx="1051912" cy="1028793"/>
          </a:xfrm>
          <a:prstGeom prst="rect">
            <a:avLst/>
          </a:prstGeom>
        </p:spPr>
      </p:pic>
      <p:pic>
        <p:nvPicPr>
          <p:cNvPr id="5" name="Resim 4"/>
          <p:cNvPicPr>
            <a:picLocks noChangeAspect="1"/>
          </p:cNvPicPr>
          <p:nvPr/>
        </p:nvPicPr>
        <p:blipFill>
          <a:blip r:embed="rId3">
            <a:extLst>
              <a:ext uri="{BEBA8EAE-BF5A-486C-A8C5-ECC9F3942E4B}">
                <a14:imgProps xmlns:a14="http://schemas.microsoft.com/office/drawing/2010/main">
                  <a14:imgLayer r:embed="rId4">
                    <a14:imgEffect>
                      <a14:backgroundRemoval t="420" b="100000" l="0" r="100000">
                        <a14:foregroundMark x1="10953" y1="72689" x2="10953" y2="72689"/>
                        <a14:foregroundMark x1="11562" y1="67122" x2="11562" y2="67122"/>
                        <a14:foregroundMark x1="9432" y1="61660" x2="9432" y2="61660"/>
                        <a14:foregroundMark x1="8519" y1="59559" x2="8519" y2="59559"/>
                        <a14:foregroundMark x1="8114" y1="53992" x2="8114" y2="53992"/>
                        <a14:foregroundMark x1="8215" y1="50420" x2="8215" y2="50420"/>
                        <a14:foregroundMark x1="9026" y1="45168" x2="9026" y2="45168"/>
                        <a14:foregroundMark x1="11055" y1="41071" x2="11055" y2="41071"/>
                        <a14:foregroundMark x1="12576" y1="36660" x2="12576" y2="36660"/>
                        <a14:foregroundMark x1="14097" y1="29097" x2="14097" y2="29097"/>
                        <a14:foregroundMark x1="15314" y1="25735" x2="15314" y2="25735"/>
                        <a14:foregroundMark x1="17748" y1="22794" x2="17748" y2="22794"/>
                        <a14:foregroundMark x1="19675" y1="21113" x2="19675" y2="21113"/>
                        <a14:foregroundMark x1="20284" y1="18487" x2="20284" y2="18487"/>
                        <a14:foregroundMark x1="22819" y1="17227" x2="22819" y2="17227"/>
                        <a14:foregroundMark x1="22008" y1="16282" x2="22008" y2="16282"/>
                        <a14:foregroundMark x1="24138" y1="14391" x2="24138" y2="14391"/>
                        <a14:foregroundMark x1="27181" y1="12605" x2="27181" y2="12605"/>
                        <a14:foregroundMark x1="29817" y1="11870" x2="29817" y2="11870"/>
                        <a14:foregroundMark x1="31237" y1="9769" x2="31237" y2="9769"/>
                        <a14:foregroundMark x1="36410" y1="7983" x2="36410" y2="7983"/>
                        <a14:foregroundMark x1="40568" y1="7248" x2="40568" y2="7248"/>
                        <a14:foregroundMark x1="45639" y1="6618" x2="45639" y2="6618"/>
                        <a14:foregroundMark x1="50710" y1="5357" x2="50710" y2="5357"/>
                        <a14:foregroundMark x1="56795" y1="5042" x2="56795" y2="5042"/>
                        <a14:foregroundMark x1="61968" y1="6513" x2="61968" y2="6513"/>
                        <a14:foregroundMark x1="64604" y1="7353" x2="64604" y2="7353"/>
                        <a14:foregroundMark x1="68357" y1="8298" x2="68357" y2="8298"/>
                        <a14:foregroundMark x1="71602" y1="8824" x2="71602" y2="8824"/>
                        <a14:foregroundMark x1="74442" y1="10189" x2="74442" y2="10189"/>
                        <a14:foregroundMark x1="76978" y1="11555" x2="76978" y2="11555"/>
                        <a14:foregroundMark x1="83367" y1="11134" x2="83367" y2="11134"/>
                        <a14:foregroundMark x1="85091" y1="20168" x2="85091" y2="20168"/>
                        <a14:foregroundMark x1="88540" y1="22374" x2="88540" y2="22374"/>
                        <a14:backgroundMark x1="12677" y1="11765" x2="12677" y2="11765"/>
                        <a14:backgroundMark x1="6389" y1="53256" x2="6389" y2="53256"/>
                        <a14:backgroundMark x1="7505" y1="57038" x2="7505" y2="57038"/>
                        <a14:backgroundMark x1="7708" y1="62185" x2="7708" y2="62185"/>
                        <a14:backgroundMark x1="8114" y1="45798" x2="8114" y2="45798"/>
                        <a14:backgroundMark x1="25254" y1="15651" x2="25254" y2="15651"/>
                        <a14:backgroundMark x1="32860" y1="11660" x2="32860" y2="11660"/>
                        <a14:backgroundMark x1="47667" y1="6092" x2="47667" y2="6092"/>
                      </a14:backgroundRemoval>
                    </a14:imgEffect>
                  </a14:imgLayer>
                </a14:imgProps>
              </a:ext>
            </a:extLst>
          </a:blip>
          <a:stretch>
            <a:fillRect/>
          </a:stretch>
        </p:blipFill>
        <p:spPr>
          <a:xfrm>
            <a:off x="2227713" y="5699250"/>
            <a:ext cx="992078" cy="957869"/>
          </a:xfrm>
          <a:prstGeom prst="rect">
            <a:avLst/>
          </a:prstGeom>
        </p:spPr>
      </p:pic>
      <p:pic>
        <p:nvPicPr>
          <p:cNvPr id="6" name="Resim 5"/>
          <p:cNvPicPr>
            <a:picLocks noChangeAspect="1"/>
          </p:cNvPicPr>
          <p:nvPr/>
        </p:nvPicPr>
        <p:blipFill>
          <a:blip r:embed="rId5"/>
          <a:stretch>
            <a:fillRect/>
          </a:stretch>
        </p:blipFill>
        <p:spPr>
          <a:xfrm>
            <a:off x="5003839" y="5829207"/>
            <a:ext cx="2352305" cy="842018"/>
          </a:xfrm>
          <a:prstGeom prst="rect">
            <a:avLst/>
          </a:prstGeom>
        </p:spPr>
      </p:pic>
      <p:sp>
        <p:nvSpPr>
          <p:cNvPr id="7" name="Dikdörtgen 6"/>
          <p:cNvSpPr/>
          <p:nvPr/>
        </p:nvSpPr>
        <p:spPr>
          <a:xfrm>
            <a:off x="3219791" y="150125"/>
            <a:ext cx="5867741" cy="1198277"/>
          </a:xfrm>
          <a:prstGeom prst="rect">
            <a:avLst/>
          </a:prstGeom>
        </p:spPr>
        <p:txBody>
          <a:bodyPr wrap="square">
            <a:spAutoFit/>
          </a:bodyPr>
          <a:lstStyle/>
          <a:p>
            <a:pPr algn="ctr">
              <a:lnSpc>
                <a:spcPct val="115000"/>
              </a:lnSpc>
              <a:spcAft>
                <a:spcPts val="1000"/>
              </a:spcAft>
            </a:pPr>
            <a:r>
              <a:rPr lang="tr-TR" sz="1600" b="1" dirty="0" smtClean="0">
                <a:latin typeface="Times New Roman" panose="02020603050405020304" pitchFamily="18" charset="0"/>
                <a:ea typeface="Calibri" panose="020F0502020204030204" pitchFamily="34" charset="0"/>
                <a:cs typeface="Arial" panose="020B0604020202020204" pitchFamily="34" charset="0"/>
              </a:rPr>
              <a:t>AVRUPALI </a:t>
            </a:r>
            <a:r>
              <a:rPr lang="tr-TR" sz="1600" b="1" dirty="0">
                <a:latin typeface="Times New Roman" panose="02020603050405020304" pitchFamily="18" charset="0"/>
                <a:ea typeface="Calibri" panose="020F0502020204030204" pitchFamily="34" charset="0"/>
                <a:cs typeface="Arial" panose="020B0604020202020204" pitchFamily="34" charset="0"/>
              </a:rPr>
              <a:t>SEÇKİN </a:t>
            </a:r>
            <a:r>
              <a:rPr lang="tr-TR" sz="1600" b="1" dirty="0" smtClean="0">
                <a:latin typeface="Times New Roman" panose="02020603050405020304" pitchFamily="18" charset="0"/>
                <a:ea typeface="Calibri" panose="020F0502020204030204" pitchFamily="34" charset="0"/>
                <a:cs typeface="Arial" panose="020B0604020202020204" pitchFamily="34" charset="0"/>
              </a:rPr>
              <a:t>DESTİNASYONLAR</a:t>
            </a:r>
            <a:r>
              <a:rPr lang="tr-TR" sz="1600" b="1" dirty="0" smtClean="0">
                <a:latin typeface="Calibri" panose="020F0502020204030204" pitchFamily="34" charset="0"/>
                <a:ea typeface="Calibri" panose="020F0502020204030204" pitchFamily="34" charset="0"/>
                <a:cs typeface="Arial" panose="020B0604020202020204" pitchFamily="34" charset="0"/>
              </a:rPr>
              <a:t> </a:t>
            </a:r>
            <a:r>
              <a:rPr lang="tr-TR" sz="1600" b="1" dirty="0" smtClean="0">
                <a:latin typeface="Times New Roman" panose="02020603050405020304" pitchFamily="18" charset="0"/>
                <a:ea typeface="Calibri" panose="020F0502020204030204" pitchFamily="34" charset="0"/>
                <a:cs typeface="Arial" panose="020B0604020202020204" pitchFamily="34" charset="0"/>
              </a:rPr>
              <a:t>YARIŞMASI 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i="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European</a:t>
            </a:r>
            <a:r>
              <a:rPr lang="tr-TR" sz="1600" b="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Destinations</a:t>
            </a:r>
            <a:r>
              <a:rPr lang="tr-TR" sz="1600" b="1" dirty="0">
                <a:latin typeface="Times New Roman" panose="02020603050405020304" pitchFamily="18" charset="0"/>
                <a:ea typeface="Calibri" panose="020F0502020204030204" pitchFamily="34" charset="0"/>
                <a:cs typeface="Arial" panose="020B0604020202020204" pitchFamily="34" charset="0"/>
              </a:rPr>
              <a:t> of </a:t>
            </a:r>
            <a:r>
              <a:rPr lang="tr-TR" sz="1600" b="1" dirty="0" err="1">
                <a:latin typeface="Times New Roman" panose="02020603050405020304" pitchFamily="18" charset="0"/>
                <a:ea typeface="Calibri" panose="020F0502020204030204" pitchFamily="34" charset="0"/>
                <a:cs typeface="Arial" panose="020B0604020202020204" pitchFamily="34" charset="0"/>
              </a:rPr>
              <a:t>ExcelleNce</a:t>
            </a:r>
            <a:r>
              <a:rPr lang="tr-TR" sz="1600" b="1" dirty="0">
                <a:latin typeface="Calibri" panose="020F0502020204030204" pitchFamily="34" charset="0"/>
                <a:ea typeface="Calibri" panose="020F0502020204030204" pitchFamily="34" charset="0"/>
                <a:cs typeface="Arial" panose="020B0604020202020204" pitchFamily="34" charset="0"/>
              </a:rPr>
              <a:t> </a:t>
            </a:r>
            <a:r>
              <a:rPr lang="tr-TR" sz="1600" b="1" dirty="0">
                <a:latin typeface="Times New Roman" panose="02020603050405020304" pitchFamily="18" charset="0"/>
                <a:ea typeface="Calibri" panose="020F0502020204030204" pitchFamily="34" charset="0"/>
                <a:cs typeface="Arial" panose="020B0604020202020204" pitchFamily="34" charset="0"/>
              </a:rPr>
              <a:t>EDEN </a:t>
            </a:r>
            <a:r>
              <a:rPr lang="tr-TR" sz="1600" b="1" dirty="0" smtClean="0">
                <a:latin typeface="Times New Roman" panose="02020603050405020304" pitchFamily="18" charset="0"/>
                <a:ea typeface="Calibri" panose="020F0502020204030204" pitchFamily="34" charset="0"/>
                <a:cs typeface="Arial" panose="020B0604020202020204" pitchFamily="34" charset="0"/>
              </a:rPr>
              <a:t>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u="sng" dirty="0">
                <a:latin typeface="Times New Roman" panose="02020603050405020304" pitchFamily="18" charset="0"/>
                <a:ea typeface="Calibri" panose="020F0502020204030204" pitchFamily="34" charset="0"/>
                <a:cs typeface="Arial" panose="020B0604020202020204" pitchFamily="34" charset="0"/>
              </a:rPr>
              <a:t>SAĞLIK VE ESENLİK TURİZMİ</a:t>
            </a:r>
            <a:endParaRPr lang="tr-TR"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Dikdörtgen 1"/>
          <p:cNvSpPr/>
          <p:nvPr/>
        </p:nvSpPr>
        <p:spPr>
          <a:xfrm>
            <a:off x="1950720" y="1348402"/>
            <a:ext cx="9034272" cy="3914918"/>
          </a:xfrm>
          <a:prstGeom prst="rect">
            <a:avLst/>
          </a:prstGeom>
        </p:spPr>
        <p:txBody>
          <a:bodyPr wrap="square">
            <a:spAutoFit/>
          </a:bodyPr>
          <a:lstStyle/>
          <a:p>
            <a:pPr algn="just">
              <a:lnSpc>
                <a:spcPct val="115000"/>
              </a:lnSpc>
              <a:spcBef>
                <a:spcPts val="2400"/>
              </a:spcBef>
              <a:spcAft>
                <a:spcPts val="0"/>
              </a:spcAft>
            </a:pPr>
            <a:r>
              <a:rPr lang="tr-TR" b="1" kern="0" dirty="0">
                <a:solidFill>
                  <a:srgbClr val="365F91"/>
                </a:solidFill>
                <a:latin typeface="Times New Roman" panose="02020603050405020304" pitchFamily="18" charset="0"/>
                <a:ea typeface="Times New Roman" panose="02020603050405020304" pitchFamily="18" charset="0"/>
                <a:cs typeface="Times New Roman" panose="02020603050405020304" pitchFamily="18" charset="0"/>
              </a:rPr>
              <a:t>KİMLER NASIL BAŞVURABİLİR?</a:t>
            </a:r>
            <a:endParaRPr lang="tr-TR"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Arial" panose="020B0604020202020204" pitchFamily="34" charset="0"/>
              </a:rPr>
              <a:t> </a:t>
            </a:r>
            <a:endParaRPr lang="tr-TR" dirty="0">
              <a:latin typeface="Calibri" panose="020F0502020204030204" pitchFamily="34" charset="0"/>
              <a:ea typeface="Calibri" panose="020F0502020204030204" pitchFamily="34" charset="0"/>
              <a:cs typeface="Arial" panose="020B0604020202020204" pitchFamily="34" charset="0"/>
            </a:endParaRPr>
          </a:p>
          <a:p>
            <a:pPr marL="171450" indent="-171450" algn="just">
              <a:lnSpc>
                <a:spcPct val="115000"/>
              </a:lnSpc>
              <a:spcAft>
                <a:spcPts val="0"/>
              </a:spcAft>
              <a:buFont typeface="Arial" panose="020B0604020202020204" pitchFamily="34" charset="0"/>
              <a:buChar char="•"/>
            </a:pPr>
            <a:r>
              <a:rPr lang="tr-TR" dirty="0">
                <a:latin typeface="Times New Roman" panose="02020603050405020304" pitchFamily="18" charset="0"/>
                <a:ea typeface="Calibri" panose="020F0502020204030204" pitchFamily="34" charset="0"/>
                <a:cs typeface="Arial" panose="020B0604020202020204" pitchFamily="34" charset="0"/>
              </a:rPr>
              <a:t>Bu yarışma kapsamında kamu kuruluşları ve kar amacı gütmeyen tüzel kişiliği haiz kuruluşların başvurusu </a:t>
            </a:r>
            <a:r>
              <a:rPr lang="tr-TR" dirty="0" smtClean="0">
                <a:latin typeface="Times New Roman" panose="02020603050405020304" pitchFamily="18" charset="0"/>
                <a:ea typeface="Calibri" panose="020F0502020204030204" pitchFamily="34" charset="0"/>
                <a:cs typeface="Arial" panose="020B0604020202020204" pitchFamily="34" charset="0"/>
              </a:rPr>
              <a:t>uygundur.</a:t>
            </a:r>
            <a:endParaRPr lang="tr-TR" dirty="0" smtClean="0">
              <a:latin typeface="Calibri" panose="020F0502020204030204" pitchFamily="34" charset="0"/>
              <a:ea typeface="Calibri" panose="020F0502020204030204" pitchFamily="34" charset="0"/>
              <a:cs typeface="Arial" panose="020B0604020202020204" pitchFamily="34" charset="0"/>
            </a:endParaRPr>
          </a:p>
          <a:p>
            <a:pPr marL="171450" indent="-171450" algn="just">
              <a:lnSpc>
                <a:spcPct val="115000"/>
              </a:lnSpc>
              <a:spcAft>
                <a:spcPts val="0"/>
              </a:spcAft>
              <a:buFont typeface="Arial" panose="020B0604020202020204" pitchFamily="34" charset="0"/>
              <a:buChar char="•"/>
            </a:pPr>
            <a:r>
              <a:rPr lang="tr-TR" dirty="0" smtClean="0">
                <a:latin typeface="Times New Roman" panose="02020603050405020304" pitchFamily="18" charset="0"/>
                <a:ea typeface="Calibri" panose="020F0502020204030204" pitchFamily="34" charset="0"/>
                <a:cs typeface="Arial" panose="020B0604020202020204" pitchFamily="34" charset="0"/>
              </a:rPr>
              <a:t>Başvuru </a:t>
            </a:r>
            <a:r>
              <a:rPr lang="tr-TR" dirty="0">
                <a:latin typeface="Times New Roman" panose="02020603050405020304" pitchFamily="18" charset="0"/>
                <a:ea typeface="Calibri" panose="020F0502020204030204" pitchFamily="34" charset="0"/>
                <a:cs typeface="Arial" panose="020B0604020202020204" pitchFamily="34" charset="0"/>
              </a:rPr>
              <a:t>sahipleri tek başlarına ya da diğer kuruluşlarla ortak hazırlayacakları başvuru dosyası ile başvuruda bulunabilirler. </a:t>
            </a:r>
          </a:p>
          <a:p>
            <a:pPr marL="171450" indent="-171450" algn="just">
              <a:lnSpc>
                <a:spcPct val="115000"/>
              </a:lnSpc>
              <a:spcAft>
                <a:spcPts val="0"/>
              </a:spcAft>
              <a:buFont typeface="Arial" panose="020B0604020202020204" pitchFamily="34" charset="0"/>
              <a:buChar char="•"/>
            </a:pPr>
            <a:r>
              <a:rPr lang="tr-TR" dirty="0" smtClean="0">
                <a:latin typeface="Times New Roman" panose="02020603050405020304" pitchFamily="18" charset="0"/>
                <a:ea typeface="Calibri" panose="020F0502020204030204" pitchFamily="34" charset="0"/>
                <a:cs typeface="Arial" panose="020B0604020202020204" pitchFamily="34" charset="0"/>
              </a:rPr>
              <a:t>Başvuru </a:t>
            </a:r>
            <a:r>
              <a:rPr lang="tr-TR" dirty="0">
                <a:latin typeface="Times New Roman" panose="02020603050405020304" pitchFamily="18" charset="0"/>
                <a:ea typeface="Calibri" panose="020F0502020204030204" pitchFamily="34" charset="0"/>
                <a:cs typeface="Arial" panose="020B0604020202020204" pitchFamily="34" charset="0"/>
              </a:rPr>
              <a:t>dosyası, başvuru formu ve eklerinden oluşacaktır. </a:t>
            </a:r>
            <a:endParaRPr lang="tr-TR" dirty="0" smtClean="0">
              <a:latin typeface="Times New Roman" panose="02020603050405020304" pitchFamily="18" charset="0"/>
              <a:ea typeface="Calibri" panose="020F0502020204030204" pitchFamily="34" charset="0"/>
              <a:cs typeface="Arial" panose="020B0604020202020204" pitchFamily="34" charset="0"/>
            </a:endParaRPr>
          </a:p>
          <a:p>
            <a:pPr marL="171450" indent="-171450" algn="just">
              <a:lnSpc>
                <a:spcPct val="115000"/>
              </a:lnSpc>
              <a:spcAft>
                <a:spcPts val="0"/>
              </a:spcAft>
              <a:buFont typeface="Arial" panose="020B0604020202020204" pitchFamily="34" charset="0"/>
              <a:buChar char="•"/>
            </a:pPr>
            <a:r>
              <a:rPr lang="tr-TR" dirty="0" smtClean="0">
                <a:latin typeface="Times New Roman" panose="02020603050405020304" pitchFamily="18" charset="0"/>
                <a:ea typeface="Calibri" panose="020F0502020204030204" pitchFamily="34" charset="0"/>
                <a:cs typeface="Arial" panose="020B0604020202020204" pitchFamily="34" charset="0"/>
              </a:rPr>
              <a:t>Başvuru </a:t>
            </a:r>
            <a:r>
              <a:rPr lang="tr-TR" dirty="0">
                <a:latin typeface="Times New Roman" panose="02020603050405020304" pitchFamily="18" charset="0"/>
                <a:ea typeface="Calibri" panose="020F0502020204030204" pitchFamily="34" charset="0"/>
                <a:cs typeface="Arial" panose="020B0604020202020204" pitchFamily="34" charset="0"/>
              </a:rPr>
              <a:t>formu, “Başvuru Sahibi ve Ortaklarına Ait Bilgiler” ile “Öneri Destinasyona Ait Bilgiler” olmak üzere iki ana bölümden oluşmaktadır. </a:t>
            </a:r>
            <a:endParaRPr lang="tr-TR" dirty="0" smtClean="0">
              <a:latin typeface="Times New Roman" panose="02020603050405020304" pitchFamily="18" charset="0"/>
              <a:ea typeface="Calibri" panose="020F0502020204030204" pitchFamily="34" charset="0"/>
              <a:cs typeface="Arial" panose="020B0604020202020204" pitchFamily="34" charset="0"/>
            </a:endParaRPr>
          </a:p>
          <a:p>
            <a:pPr marL="171450" indent="-171450" algn="just">
              <a:lnSpc>
                <a:spcPct val="115000"/>
              </a:lnSpc>
              <a:spcAft>
                <a:spcPts val="0"/>
              </a:spcAft>
              <a:buFont typeface="Arial" panose="020B0604020202020204" pitchFamily="34" charset="0"/>
              <a:buChar char="•"/>
            </a:pPr>
            <a:r>
              <a:rPr lang="tr-TR" dirty="0" smtClean="0">
                <a:latin typeface="Times New Roman" panose="02020603050405020304" pitchFamily="18" charset="0"/>
                <a:ea typeface="Calibri" panose="020F0502020204030204" pitchFamily="34" charset="0"/>
                <a:cs typeface="Arial" panose="020B0604020202020204" pitchFamily="34" charset="0"/>
              </a:rPr>
              <a:t>Her </a:t>
            </a:r>
            <a:r>
              <a:rPr lang="tr-TR" dirty="0">
                <a:latin typeface="Times New Roman" panose="02020603050405020304" pitchFamily="18" charset="0"/>
                <a:ea typeface="Calibri" panose="020F0502020204030204" pitchFamily="34" charset="0"/>
                <a:cs typeface="Arial" panose="020B0604020202020204" pitchFamily="34" charset="0"/>
              </a:rPr>
              <a:t>iki bölümde istenen bilgiler başvuru formunda verilen açıklamalara uygun olarak doldurulmalıdır.</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Arial" panose="020B0604020202020204" pitchFamily="34" charset="0"/>
              </a:rPr>
              <a:t> </a:t>
            </a:r>
            <a:endParaRPr lang="tr-TR"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99951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192" y="5663787"/>
            <a:ext cx="1051912" cy="1028793"/>
          </a:xfrm>
          <a:prstGeom prst="rect">
            <a:avLst/>
          </a:prstGeom>
        </p:spPr>
      </p:pic>
      <p:pic>
        <p:nvPicPr>
          <p:cNvPr id="5" name="Resim 4"/>
          <p:cNvPicPr>
            <a:picLocks noChangeAspect="1"/>
          </p:cNvPicPr>
          <p:nvPr/>
        </p:nvPicPr>
        <p:blipFill>
          <a:blip r:embed="rId3">
            <a:extLst>
              <a:ext uri="{BEBA8EAE-BF5A-486C-A8C5-ECC9F3942E4B}">
                <a14:imgProps xmlns:a14="http://schemas.microsoft.com/office/drawing/2010/main">
                  <a14:imgLayer r:embed="rId4">
                    <a14:imgEffect>
                      <a14:backgroundRemoval t="420" b="100000" l="0" r="100000">
                        <a14:foregroundMark x1="10953" y1="72689" x2="10953" y2="72689"/>
                        <a14:foregroundMark x1="11562" y1="67122" x2="11562" y2="67122"/>
                        <a14:foregroundMark x1="9432" y1="61660" x2="9432" y2="61660"/>
                        <a14:foregroundMark x1="8519" y1="59559" x2="8519" y2="59559"/>
                        <a14:foregroundMark x1="8114" y1="53992" x2="8114" y2="53992"/>
                        <a14:foregroundMark x1="8215" y1="50420" x2="8215" y2="50420"/>
                        <a14:foregroundMark x1="9026" y1="45168" x2="9026" y2="45168"/>
                        <a14:foregroundMark x1="11055" y1="41071" x2="11055" y2="41071"/>
                        <a14:foregroundMark x1="12576" y1="36660" x2="12576" y2="36660"/>
                        <a14:foregroundMark x1="14097" y1="29097" x2="14097" y2="29097"/>
                        <a14:foregroundMark x1="15314" y1="25735" x2="15314" y2="25735"/>
                        <a14:foregroundMark x1="17748" y1="22794" x2="17748" y2="22794"/>
                        <a14:foregroundMark x1="19675" y1="21113" x2="19675" y2="21113"/>
                        <a14:foregroundMark x1="20284" y1="18487" x2="20284" y2="18487"/>
                        <a14:foregroundMark x1="22819" y1="17227" x2="22819" y2="17227"/>
                        <a14:foregroundMark x1="22008" y1="16282" x2="22008" y2="16282"/>
                        <a14:foregroundMark x1="24138" y1="14391" x2="24138" y2="14391"/>
                        <a14:foregroundMark x1="27181" y1="12605" x2="27181" y2="12605"/>
                        <a14:foregroundMark x1="29817" y1="11870" x2="29817" y2="11870"/>
                        <a14:foregroundMark x1="31237" y1="9769" x2="31237" y2="9769"/>
                        <a14:foregroundMark x1="36410" y1="7983" x2="36410" y2="7983"/>
                        <a14:foregroundMark x1="40568" y1="7248" x2="40568" y2="7248"/>
                        <a14:foregroundMark x1="45639" y1="6618" x2="45639" y2="6618"/>
                        <a14:foregroundMark x1="50710" y1="5357" x2="50710" y2="5357"/>
                        <a14:foregroundMark x1="56795" y1="5042" x2="56795" y2="5042"/>
                        <a14:foregroundMark x1="61968" y1="6513" x2="61968" y2="6513"/>
                        <a14:foregroundMark x1="64604" y1="7353" x2="64604" y2="7353"/>
                        <a14:foregroundMark x1="68357" y1="8298" x2="68357" y2="8298"/>
                        <a14:foregroundMark x1="71602" y1="8824" x2="71602" y2="8824"/>
                        <a14:foregroundMark x1="74442" y1="10189" x2="74442" y2="10189"/>
                        <a14:foregroundMark x1="76978" y1="11555" x2="76978" y2="11555"/>
                        <a14:foregroundMark x1="83367" y1="11134" x2="83367" y2="11134"/>
                        <a14:foregroundMark x1="85091" y1="20168" x2="85091" y2="20168"/>
                        <a14:foregroundMark x1="88540" y1="22374" x2="88540" y2="22374"/>
                        <a14:backgroundMark x1="12677" y1="11765" x2="12677" y2="11765"/>
                        <a14:backgroundMark x1="6389" y1="53256" x2="6389" y2="53256"/>
                        <a14:backgroundMark x1="7505" y1="57038" x2="7505" y2="57038"/>
                        <a14:backgroundMark x1="7708" y1="62185" x2="7708" y2="62185"/>
                        <a14:backgroundMark x1="8114" y1="45798" x2="8114" y2="45798"/>
                        <a14:backgroundMark x1="25254" y1="15651" x2="25254" y2="15651"/>
                        <a14:backgroundMark x1="32860" y1="11660" x2="32860" y2="11660"/>
                        <a14:backgroundMark x1="47667" y1="6092" x2="47667" y2="6092"/>
                      </a14:backgroundRemoval>
                    </a14:imgEffect>
                  </a14:imgLayer>
                </a14:imgProps>
              </a:ext>
            </a:extLst>
          </a:blip>
          <a:stretch>
            <a:fillRect/>
          </a:stretch>
        </p:blipFill>
        <p:spPr>
          <a:xfrm>
            <a:off x="2227713" y="5699250"/>
            <a:ext cx="992078" cy="957869"/>
          </a:xfrm>
          <a:prstGeom prst="rect">
            <a:avLst/>
          </a:prstGeom>
        </p:spPr>
      </p:pic>
      <p:pic>
        <p:nvPicPr>
          <p:cNvPr id="6" name="Resim 5"/>
          <p:cNvPicPr>
            <a:picLocks noChangeAspect="1"/>
          </p:cNvPicPr>
          <p:nvPr/>
        </p:nvPicPr>
        <p:blipFill>
          <a:blip r:embed="rId5"/>
          <a:stretch>
            <a:fillRect/>
          </a:stretch>
        </p:blipFill>
        <p:spPr>
          <a:xfrm>
            <a:off x="5003839" y="5829207"/>
            <a:ext cx="2352305" cy="842018"/>
          </a:xfrm>
          <a:prstGeom prst="rect">
            <a:avLst/>
          </a:prstGeom>
        </p:spPr>
      </p:pic>
      <p:sp>
        <p:nvSpPr>
          <p:cNvPr id="7" name="Dikdörtgen 6"/>
          <p:cNvSpPr/>
          <p:nvPr/>
        </p:nvSpPr>
        <p:spPr>
          <a:xfrm>
            <a:off x="3219791" y="150125"/>
            <a:ext cx="5867741" cy="1198277"/>
          </a:xfrm>
          <a:prstGeom prst="rect">
            <a:avLst/>
          </a:prstGeom>
        </p:spPr>
        <p:txBody>
          <a:bodyPr wrap="square">
            <a:spAutoFit/>
          </a:bodyPr>
          <a:lstStyle/>
          <a:p>
            <a:pPr algn="ctr">
              <a:lnSpc>
                <a:spcPct val="115000"/>
              </a:lnSpc>
              <a:spcAft>
                <a:spcPts val="1000"/>
              </a:spcAft>
            </a:pPr>
            <a:r>
              <a:rPr lang="tr-TR" sz="1600" b="1" dirty="0" smtClean="0">
                <a:latin typeface="Times New Roman" panose="02020603050405020304" pitchFamily="18" charset="0"/>
                <a:ea typeface="Calibri" panose="020F0502020204030204" pitchFamily="34" charset="0"/>
                <a:cs typeface="Arial" panose="020B0604020202020204" pitchFamily="34" charset="0"/>
              </a:rPr>
              <a:t>AVRUPALI </a:t>
            </a:r>
            <a:r>
              <a:rPr lang="tr-TR" sz="1600" b="1" dirty="0">
                <a:latin typeface="Times New Roman" panose="02020603050405020304" pitchFamily="18" charset="0"/>
                <a:ea typeface="Calibri" panose="020F0502020204030204" pitchFamily="34" charset="0"/>
                <a:cs typeface="Arial" panose="020B0604020202020204" pitchFamily="34" charset="0"/>
              </a:rPr>
              <a:t>SEÇKİN </a:t>
            </a:r>
            <a:r>
              <a:rPr lang="tr-TR" sz="1600" b="1" dirty="0" smtClean="0">
                <a:latin typeface="Times New Roman" panose="02020603050405020304" pitchFamily="18" charset="0"/>
                <a:ea typeface="Calibri" panose="020F0502020204030204" pitchFamily="34" charset="0"/>
                <a:cs typeface="Arial" panose="020B0604020202020204" pitchFamily="34" charset="0"/>
              </a:rPr>
              <a:t>DESTİNASYONLAR</a:t>
            </a:r>
            <a:r>
              <a:rPr lang="tr-TR" sz="1600" b="1" dirty="0" smtClean="0">
                <a:latin typeface="Calibri" panose="020F0502020204030204" pitchFamily="34" charset="0"/>
                <a:ea typeface="Calibri" panose="020F0502020204030204" pitchFamily="34" charset="0"/>
                <a:cs typeface="Arial" panose="020B0604020202020204" pitchFamily="34" charset="0"/>
              </a:rPr>
              <a:t> </a:t>
            </a:r>
            <a:r>
              <a:rPr lang="tr-TR" sz="1600" b="1" dirty="0" smtClean="0">
                <a:latin typeface="Times New Roman" panose="02020603050405020304" pitchFamily="18" charset="0"/>
                <a:ea typeface="Calibri" panose="020F0502020204030204" pitchFamily="34" charset="0"/>
                <a:cs typeface="Arial" panose="020B0604020202020204" pitchFamily="34" charset="0"/>
              </a:rPr>
              <a:t>YARIŞMASI 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i="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European</a:t>
            </a:r>
            <a:r>
              <a:rPr lang="tr-TR" sz="1600" b="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Destinations</a:t>
            </a:r>
            <a:r>
              <a:rPr lang="tr-TR" sz="1600" b="1" dirty="0">
                <a:latin typeface="Times New Roman" panose="02020603050405020304" pitchFamily="18" charset="0"/>
                <a:ea typeface="Calibri" panose="020F0502020204030204" pitchFamily="34" charset="0"/>
                <a:cs typeface="Arial" panose="020B0604020202020204" pitchFamily="34" charset="0"/>
              </a:rPr>
              <a:t> of </a:t>
            </a:r>
            <a:r>
              <a:rPr lang="tr-TR" sz="1600" b="1" dirty="0" err="1">
                <a:latin typeface="Times New Roman" panose="02020603050405020304" pitchFamily="18" charset="0"/>
                <a:ea typeface="Calibri" panose="020F0502020204030204" pitchFamily="34" charset="0"/>
                <a:cs typeface="Arial" panose="020B0604020202020204" pitchFamily="34" charset="0"/>
              </a:rPr>
              <a:t>ExcelleNce</a:t>
            </a:r>
            <a:r>
              <a:rPr lang="tr-TR" sz="1600" b="1" dirty="0">
                <a:latin typeface="Calibri" panose="020F0502020204030204" pitchFamily="34" charset="0"/>
                <a:ea typeface="Calibri" panose="020F0502020204030204" pitchFamily="34" charset="0"/>
                <a:cs typeface="Arial" panose="020B0604020202020204" pitchFamily="34" charset="0"/>
              </a:rPr>
              <a:t> </a:t>
            </a:r>
            <a:r>
              <a:rPr lang="tr-TR" sz="1600" b="1" dirty="0">
                <a:latin typeface="Times New Roman" panose="02020603050405020304" pitchFamily="18" charset="0"/>
                <a:ea typeface="Calibri" panose="020F0502020204030204" pitchFamily="34" charset="0"/>
                <a:cs typeface="Arial" panose="020B0604020202020204" pitchFamily="34" charset="0"/>
              </a:rPr>
              <a:t>EDEN </a:t>
            </a:r>
            <a:r>
              <a:rPr lang="tr-TR" sz="1600" b="1" dirty="0" smtClean="0">
                <a:latin typeface="Times New Roman" panose="02020603050405020304" pitchFamily="18" charset="0"/>
                <a:ea typeface="Calibri" panose="020F0502020204030204" pitchFamily="34" charset="0"/>
                <a:cs typeface="Arial" panose="020B0604020202020204" pitchFamily="34" charset="0"/>
              </a:rPr>
              <a:t>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u="sng" dirty="0">
                <a:latin typeface="Times New Roman" panose="02020603050405020304" pitchFamily="18" charset="0"/>
                <a:ea typeface="Calibri" panose="020F0502020204030204" pitchFamily="34" charset="0"/>
                <a:cs typeface="Arial" panose="020B0604020202020204" pitchFamily="34" charset="0"/>
              </a:rPr>
              <a:t>SAĞLIK VE ESENLİK TURİZMİ</a:t>
            </a:r>
            <a:endParaRPr lang="tr-TR"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Dikdörtgen 1"/>
          <p:cNvSpPr/>
          <p:nvPr/>
        </p:nvSpPr>
        <p:spPr>
          <a:xfrm>
            <a:off x="1950720" y="1348402"/>
            <a:ext cx="9034272" cy="3904146"/>
          </a:xfrm>
          <a:prstGeom prst="rect">
            <a:avLst/>
          </a:prstGeom>
        </p:spPr>
        <p:txBody>
          <a:bodyPr wrap="square">
            <a:spAutoFit/>
          </a:bodyPr>
          <a:lstStyle/>
          <a:p>
            <a:pPr algn="just">
              <a:lnSpc>
                <a:spcPct val="115000"/>
              </a:lnSpc>
              <a:spcBef>
                <a:spcPts val="2400"/>
              </a:spcBef>
              <a:spcAft>
                <a:spcPts val="0"/>
              </a:spcAft>
            </a:pPr>
            <a:r>
              <a:rPr lang="tr-TR" b="1" kern="0" dirty="0">
                <a:solidFill>
                  <a:srgbClr val="365F91"/>
                </a:solidFill>
                <a:latin typeface="Times New Roman" panose="02020603050405020304" pitchFamily="18" charset="0"/>
                <a:ea typeface="Times New Roman" panose="02020603050405020304" pitchFamily="18" charset="0"/>
                <a:cs typeface="Times New Roman" panose="02020603050405020304" pitchFamily="18" charset="0"/>
              </a:rPr>
              <a:t>KİMLER NASIL BAŞVURABİLİR</a:t>
            </a:r>
            <a:r>
              <a:rPr lang="tr-TR" b="1" kern="0" dirty="0" smtClean="0">
                <a:solidFill>
                  <a:srgbClr val="365F91"/>
                </a:solidFill>
                <a:latin typeface="Times New Roman" panose="02020603050405020304" pitchFamily="18" charset="0"/>
                <a:ea typeface="Times New Roman" panose="02020603050405020304" pitchFamily="18" charset="0"/>
                <a:cs typeface="Times New Roman" panose="02020603050405020304" pitchFamily="18" charset="0"/>
              </a:rPr>
              <a:t>?</a:t>
            </a:r>
            <a:endParaRPr lang="tr-TR" b="1"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Bef>
                <a:spcPts val="2400"/>
              </a:spcBef>
              <a:spcAft>
                <a:spcPts val="0"/>
              </a:spcAft>
            </a:pPr>
            <a:r>
              <a:rPr lang="tr-TR" dirty="0">
                <a:latin typeface="Times New Roman" panose="02020603050405020304" pitchFamily="18" charset="0"/>
                <a:ea typeface="Calibri" panose="020F0502020204030204" pitchFamily="34" charset="0"/>
                <a:cs typeface="Arial" panose="020B0604020202020204" pitchFamily="34" charset="0"/>
              </a:rPr>
              <a:t> </a:t>
            </a:r>
            <a:endParaRPr lang="tr-TR" dirty="0">
              <a:latin typeface="Calibri" panose="020F0502020204030204" pitchFamily="34" charset="0"/>
              <a:ea typeface="Calibri" panose="020F0502020204030204" pitchFamily="34" charset="0"/>
              <a:cs typeface="Arial" panose="020B0604020202020204" pitchFamily="34" charset="0"/>
            </a:endParaRPr>
          </a:p>
          <a:p>
            <a:pPr marL="285750" indent="-285750" algn="just">
              <a:lnSpc>
                <a:spcPct val="115000"/>
              </a:lnSpc>
              <a:spcAft>
                <a:spcPts val="0"/>
              </a:spcAft>
              <a:buFont typeface="Arial" panose="020B0604020202020204" pitchFamily="34" charset="0"/>
              <a:buChar char="•"/>
            </a:pPr>
            <a:r>
              <a:rPr lang="tr-TR" dirty="0">
                <a:latin typeface="Times New Roman" panose="02020603050405020304" pitchFamily="18" charset="0"/>
                <a:ea typeface="Calibri" panose="020F0502020204030204" pitchFamily="34" charset="0"/>
                <a:cs typeface="Arial" panose="020B0604020202020204" pitchFamily="34" charset="0"/>
              </a:rPr>
              <a:t>Yerel yönetimler (Valilikler, Kaymakamlıklar, Belediyeler, Köy İdareleri gibi), birlikler, odalar, vakıflar, dernekler, üniversiteler, kalkınma ajansları ve benzeri kurum ve kuruluşlar tarafından yapılan başvurular uygun kabul edilecek olup, </a:t>
            </a:r>
            <a:r>
              <a:rPr lang="tr-TR" b="1" u="sng" dirty="0">
                <a:latin typeface="Times New Roman" panose="02020603050405020304" pitchFamily="18" charset="0"/>
                <a:ea typeface="Calibri" panose="020F0502020204030204" pitchFamily="34" charset="0"/>
                <a:cs typeface="Arial" panose="020B0604020202020204" pitchFamily="34" charset="0"/>
              </a:rPr>
              <a:t>gerçek kişilerin başvuruları kabul edilmeyecektir.</a:t>
            </a:r>
            <a:r>
              <a:rPr lang="tr-TR" dirty="0">
                <a:latin typeface="Times New Roman" panose="02020603050405020304" pitchFamily="18" charset="0"/>
                <a:ea typeface="Calibri" panose="020F0502020204030204" pitchFamily="34" charset="0"/>
                <a:cs typeface="Arial" panose="020B0604020202020204" pitchFamily="34" charset="0"/>
              </a:rPr>
              <a:t> </a:t>
            </a:r>
            <a:endParaRPr lang="tr-TR" dirty="0" smtClean="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spcAft>
                <a:spcPts val="0"/>
              </a:spcAft>
            </a:pPr>
            <a:endParaRPr lang="tr-TR" dirty="0">
              <a:latin typeface="Times New Roman" panose="02020603050405020304" pitchFamily="18" charset="0"/>
              <a:ea typeface="Calibri" panose="020F0502020204030204" pitchFamily="34" charset="0"/>
              <a:cs typeface="Arial" panose="020B0604020202020204" pitchFamily="34" charset="0"/>
            </a:endParaRPr>
          </a:p>
          <a:p>
            <a:pPr marL="285750" indent="-285750" algn="just">
              <a:lnSpc>
                <a:spcPct val="115000"/>
              </a:lnSpc>
              <a:spcAft>
                <a:spcPts val="0"/>
              </a:spcAft>
              <a:buFont typeface="Arial" panose="020B0604020202020204" pitchFamily="34" charset="0"/>
              <a:buChar char="•"/>
            </a:pPr>
            <a:r>
              <a:rPr lang="tr-TR" dirty="0" smtClean="0">
                <a:latin typeface="Times New Roman" panose="02020603050405020304" pitchFamily="18" charset="0"/>
                <a:ea typeface="Calibri" panose="020F0502020204030204" pitchFamily="34" charset="0"/>
                <a:cs typeface="Arial" panose="020B0604020202020204" pitchFamily="34" charset="0"/>
              </a:rPr>
              <a:t>Her </a:t>
            </a:r>
            <a:r>
              <a:rPr lang="tr-TR" dirty="0">
                <a:latin typeface="Times New Roman" panose="02020603050405020304" pitchFamily="18" charset="0"/>
                <a:ea typeface="Calibri" panose="020F0502020204030204" pitchFamily="34" charset="0"/>
                <a:cs typeface="Arial" panose="020B0604020202020204" pitchFamily="34" charset="0"/>
              </a:rPr>
              <a:t>bir başvuru sahibi (ve varsa ortakları) yalnızca bir destinasyon sunabilir. </a:t>
            </a:r>
            <a:endParaRPr lang="tr-TR" dirty="0" smtClean="0">
              <a:latin typeface="Times New Roman" panose="02020603050405020304" pitchFamily="18" charset="0"/>
              <a:ea typeface="Calibri" panose="020F0502020204030204" pitchFamily="34" charset="0"/>
              <a:cs typeface="Arial" panose="020B0604020202020204" pitchFamily="34" charset="0"/>
            </a:endParaRPr>
          </a:p>
          <a:p>
            <a:pPr marL="285750" indent="-285750" algn="just">
              <a:lnSpc>
                <a:spcPct val="115000"/>
              </a:lnSpc>
              <a:spcAft>
                <a:spcPts val="0"/>
              </a:spcAft>
              <a:buFont typeface="Arial" panose="020B0604020202020204" pitchFamily="34" charset="0"/>
              <a:buChar char="•"/>
            </a:pPr>
            <a:r>
              <a:rPr lang="tr-TR" dirty="0" smtClean="0">
                <a:highlight>
                  <a:srgbClr val="FFFF00"/>
                </a:highlight>
                <a:latin typeface="Times New Roman" panose="02020603050405020304" pitchFamily="18" charset="0"/>
                <a:ea typeface="Calibri" panose="020F0502020204030204" pitchFamily="34" charset="0"/>
                <a:cs typeface="Arial" panose="020B0604020202020204" pitchFamily="34" charset="0"/>
              </a:rPr>
              <a:t>Aynı </a:t>
            </a:r>
            <a:r>
              <a:rPr lang="tr-TR" dirty="0">
                <a:highlight>
                  <a:srgbClr val="FFFF00"/>
                </a:highlight>
                <a:latin typeface="Times New Roman" panose="02020603050405020304" pitchFamily="18" charset="0"/>
                <a:ea typeface="Calibri" panose="020F0502020204030204" pitchFamily="34" charset="0"/>
                <a:cs typeface="Arial" panose="020B0604020202020204" pitchFamily="34" charset="0"/>
              </a:rPr>
              <a:t>destinasyon için birden fazla başvuru olması durumunda değerlendirmede sadece en yüksek puanı olan başvuru esas alınacaktır. Bu açıdan, kurumlar arasında işbirliği yapılarak aynı destinasyon için tek bir başvuru yapılması önem arz etmektedir.</a:t>
            </a:r>
            <a:r>
              <a:rPr lang="tr-TR" dirty="0">
                <a:latin typeface="Times New Roman" panose="02020603050405020304" pitchFamily="18" charset="0"/>
                <a:ea typeface="Calibri" panose="020F0502020204030204" pitchFamily="34" charset="0"/>
                <a:cs typeface="Arial" panose="020B0604020202020204" pitchFamily="34" charset="0"/>
              </a:rPr>
              <a:t> </a:t>
            </a:r>
            <a:endParaRPr lang="tr-TR"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05776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192" y="5663787"/>
            <a:ext cx="1051912" cy="1028793"/>
          </a:xfrm>
          <a:prstGeom prst="rect">
            <a:avLst/>
          </a:prstGeom>
        </p:spPr>
      </p:pic>
      <p:pic>
        <p:nvPicPr>
          <p:cNvPr id="5" name="Resim 4"/>
          <p:cNvPicPr>
            <a:picLocks noChangeAspect="1"/>
          </p:cNvPicPr>
          <p:nvPr/>
        </p:nvPicPr>
        <p:blipFill>
          <a:blip r:embed="rId3">
            <a:extLst>
              <a:ext uri="{BEBA8EAE-BF5A-486C-A8C5-ECC9F3942E4B}">
                <a14:imgProps xmlns:a14="http://schemas.microsoft.com/office/drawing/2010/main">
                  <a14:imgLayer r:embed="rId4">
                    <a14:imgEffect>
                      <a14:backgroundRemoval t="420" b="100000" l="0" r="100000">
                        <a14:foregroundMark x1="10953" y1="72689" x2="10953" y2="72689"/>
                        <a14:foregroundMark x1="11562" y1="67122" x2="11562" y2="67122"/>
                        <a14:foregroundMark x1="9432" y1="61660" x2="9432" y2="61660"/>
                        <a14:foregroundMark x1="8519" y1="59559" x2="8519" y2="59559"/>
                        <a14:foregroundMark x1="8114" y1="53992" x2="8114" y2="53992"/>
                        <a14:foregroundMark x1="8215" y1="50420" x2="8215" y2="50420"/>
                        <a14:foregroundMark x1="9026" y1="45168" x2="9026" y2="45168"/>
                        <a14:foregroundMark x1="11055" y1="41071" x2="11055" y2="41071"/>
                        <a14:foregroundMark x1="12576" y1="36660" x2="12576" y2="36660"/>
                        <a14:foregroundMark x1="14097" y1="29097" x2="14097" y2="29097"/>
                        <a14:foregroundMark x1="15314" y1="25735" x2="15314" y2="25735"/>
                        <a14:foregroundMark x1="17748" y1="22794" x2="17748" y2="22794"/>
                        <a14:foregroundMark x1="19675" y1="21113" x2="19675" y2="21113"/>
                        <a14:foregroundMark x1="20284" y1="18487" x2="20284" y2="18487"/>
                        <a14:foregroundMark x1="22819" y1="17227" x2="22819" y2="17227"/>
                        <a14:foregroundMark x1="22008" y1="16282" x2="22008" y2="16282"/>
                        <a14:foregroundMark x1="24138" y1="14391" x2="24138" y2="14391"/>
                        <a14:foregroundMark x1="27181" y1="12605" x2="27181" y2="12605"/>
                        <a14:foregroundMark x1="29817" y1="11870" x2="29817" y2="11870"/>
                        <a14:foregroundMark x1="31237" y1="9769" x2="31237" y2="9769"/>
                        <a14:foregroundMark x1="36410" y1="7983" x2="36410" y2="7983"/>
                        <a14:foregroundMark x1="40568" y1="7248" x2="40568" y2="7248"/>
                        <a14:foregroundMark x1="45639" y1="6618" x2="45639" y2="6618"/>
                        <a14:foregroundMark x1="50710" y1="5357" x2="50710" y2="5357"/>
                        <a14:foregroundMark x1="56795" y1="5042" x2="56795" y2="5042"/>
                        <a14:foregroundMark x1="61968" y1="6513" x2="61968" y2="6513"/>
                        <a14:foregroundMark x1="64604" y1="7353" x2="64604" y2="7353"/>
                        <a14:foregroundMark x1="68357" y1="8298" x2="68357" y2="8298"/>
                        <a14:foregroundMark x1="71602" y1="8824" x2="71602" y2="8824"/>
                        <a14:foregroundMark x1="74442" y1="10189" x2="74442" y2="10189"/>
                        <a14:foregroundMark x1="76978" y1="11555" x2="76978" y2="11555"/>
                        <a14:foregroundMark x1="83367" y1="11134" x2="83367" y2="11134"/>
                        <a14:foregroundMark x1="85091" y1="20168" x2="85091" y2="20168"/>
                        <a14:foregroundMark x1="88540" y1="22374" x2="88540" y2="22374"/>
                        <a14:backgroundMark x1="12677" y1="11765" x2="12677" y2="11765"/>
                        <a14:backgroundMark x1="6389" y1="53256" x2="6389" y2="53256"/>
                        <a14:backgroundMark x1="7505" y1="57038" x2="7505" y2="57038"/>
                        <a14:backgroundMark x1="7708" y1="62185" x2="7708" y2="62185"/>
                        <a14:backgroundMark x1="8114" y1="45798" x2="8114" y2="45798"/>
                        <a14:backgroundMark x1="25254" y1="15651" x2="25254" y2="15651"/>
                        <a14:backgroundMark x1="32860" y1="11660" x2="32860" y2="11660"/>
                        <a14:backgroundMark x1="47667" y1="6092" x2="47667" y2="6092"/>
                      </a14:backgroundRemoval>
                    </a14:imgEffect>
                  </a14:imgLayer>
                </a14:imgProps>
              </a:ext>
            </a:extLst>
          </a:blip>
          <a:stretch>
            <a:fillRect/>
          </a:stretch>
        </p:blipFill>
        <p:spPr>
          <a:xfrm>
            <a:off x="2227713" y="5699250"/>
            <a:ext cx="992078" cy="957869"/>
          </a:xfrm>
          <a:prstGeom prst="rect">
            <a:avLst/>
          </a:prstGeom>
        </p:spPr>
      </p:pic>
      <p:pic>
        <p:nvPicPr>
          <p:cNvPr id="6" name="Resim 5"/>
          <p:cNvPicPr>
            <a:picLocks noChangeAspect="1"/>
          </p:cNvPicPr>
          <p:nvPr/>
        </p:nvPicPr>
        <p:blipFill>
          <a:blip r:embed="rId5"/>
          <a:stretch>
            <a:fillRect/>
          </a:stretch>
        </p:blipFill>
        <p:spPr>
          <a:xfrm>
            <a:off x="5003839" y="5829207"/>
            <a:ext cx="2352305" cy="842018"/>
          </a:xfrm>
          <a:prstGeom prst="rect">
            <a:avLst/>
          </a:prstGeom>
        </p:spPr>
      </p:pic>
      <p:sp>
        <p:nvSpPr>
          <p:cNvPr id="7" name="Dikdörtgen 6"/>
          <p:cNvSpPr/>
          <p:nvPr/>
        </p:nvSpPr>
        <p:spPr>
          <a:xfrm>
            <a:off x="3219791" y="150125"/>
            <a:ext cx="5867741" cy="1198277"/>
          </a:xfrm>
          <a:prstGeom prst="rect">
            <a:avLst/>
          </a:prstGeom>
        </p:spPr>
        <p:txBody>
          <a:bodyPr wrap="square">
            <a:spAutoFit/>
          </a:bodyPr>
          <a:lstStyle/>
          <a:p>
            <a:pPr algn="ctr">
              <a:lnSpc>
                <a:spcPct val="115000"/>
              </a:lnSpc>
              <a:spcAft>
                <a:spcPts val="1000"/>
              </a:spcAft>
            </a:pPr>
            <a:r>
              <a:rPr lang="tr-TR" sz="1600" b="1" dirty="0" smtClean="0">
                <a:latin typeface="Times New Roman" panose="02020603050405020304" pitchFamily="18" charset="0"/>
                <a:ea typeface="Calibri" panose="020F0502020204030204" pitchFamily="34" charset="0"/>
                <a:cs typeface="Arial" panose="020B0604020202020204" pitchFamily="34" charset="0"/>
              </a:rPr>
              <a:t>AVRUPALI </a:t>
            </a:r>
            <a:r>
              <a:rPr lang="tr-TR" sz="1600" b="1" dirty="0">
                <a:latin typeface="Times New Roman" panose="02020603050405020304" pitchFamily="18" charset="0"/>
                <a:ea typeface="Calibri" panose="020F0502020204030204" pitchFamily="34" charset="0"/>
                <a:cs typeface="Arial" panose="020B0604020202020204" pitchFamily="34" charset="0"/>
              </a:rPr>
              <a:t>SEÇKİN </a:t>
            </a:r>
            <a:r>
              <a:rPr lang="tr-TR" sz="1600" b="1" dirty="0" smtClean="0">
                <a:latin typeface="Times New Roman" panose="02020603050405020304" pitchFamily="18" charset="0"/>
                <a:ea typeface="Calibri" panose="020F0502020204030204" pitchFamily="34" charset="0"/>
                <a:cs typeface="Arial" panose="020B0604020202020204" pitchFamily="34" charset="0"/>
              </a:rPr>
              <a:t>DESTİNASYONLAR</a:t>
            </a:r>
            <a:r>
              <a:rPr lang="tr-TR" sz="1600" b="1" dirty="0" smtClean="0">
                <a:latin typeface="Calibri" panose="020F0502020204030204" pitchFamily="34" charset="0"/>
                <a:ea typeface="Calibri" panose="020F0502020204030204" pitchFamily="34" charset="0"/>
                <a:cs typeface="Arial" panose="020B0604020202020204" pitchFamily="34" charset="0"/>
              </a:rPr>
              <a:t> </a:t>
            </a:r>
            <a:r>
              <a:rPr lang="tr-TR" sz="1600" b="1" dirty="0" smtClean="0">
                <a:latin typeface="Times New Roman" panose="02020603050405020304" pitchFamily="18" charset="0"/>
                <a:ea typeface="Calibri" panose="020F0502020204030204" pitchFamily="34" charset="0"/>
                <a:cs typeface="Arial" panose="020B0604020202020204" pitchFamily="34" charset="0"/>
              </a:rPr>
              <a:t>YARIŞMASI 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i="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European</a:t>
            </a:r>
            <a:r>
              <a:rPr lang="tr-TR" sz="1600" b="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Destinations</a:t>
            </a:r>
            <a:r>
              <a:rPr lang="tr-TR" sz="1600" b="1" dirty="0">
                <a:latin typeface="Times New Roman" panose="02020603050405020304" pitchFamily="18" charset="0"/>
                <a:ea typeface="Calibri" panose="020F0502020204030204" pitchFamily="34" charset="0"/>
                <a:cs typeface="Arial" panose="020B0604020202020204" pitchFamily="34" charset="0"/>
              </a:rPr>
              <a:t> of </a:t>
            </a:r>
            <a:r>
              <a:rPr lang="tr-TR" sz="1600" b="1" dirty="0" err="1">
                <a:latin typeface="Times New Roman" panose="02020603050405020304" pitchFamily="18" charset="0"/>
                <a:ea typeface="Calibri" panose="020F0502020204030204" pitchFamily="34" charset="0"/>
                <a:cs typeface="Arial" panose="020B0604020202020204" pitchFamily="34" charset="0"/>
              </a:rPr>
              <a:t>ExcelleNce</a:t>
            </a:r>
            <a:r>
              <a:rPr lang="tr-TR" sz="1600" b="1" dirty="0">
                <a:latin typeface="Calibri" panose="020F0502020204030204" pitchFamily="34" charset="0"/>
                <a:ea typeface="Calibri" panose="020F0502020204030204" pitchFamily="34" charset="0"/>
                <a:cs typeface="Arial" panose="020B0604020202020204" pitchFamily="34" charset="0"/>
              </a:rPr>
              <a:t> </a:t>
            </a:r>
            <a:r>
              <a:rPr lang="tr-TR" sz="1600" b="1" dirty="0">
                <a:latin typeface="Times New Roman" panose="02020603050405020304" pitchFamily="18" charset="0"/>
                <a:ea typeface="Calibri" panose="020F0502020204030204" pitchFamily="34" charset="0"/>
                <a:cs typeface="Arial" panose="020B0604020202020204" pitchFamily="34" charset="0"/>
              </a:rPr>
              <a:t>EDEN </a:t>
            </a:r>
            <a:r>
              <a:rPr lang="tr-TR" sz="1600" b="1" dirty="0" smtClean="0">
                <a:latin typeface="Times New Roman" panose="02020603050405020304" pitchFamily="18" charset="0"/>
                <a:ea typeface="Calibri" panose="020F0502020204030204" pitchFamily="34" charset="0"/>
                <a:cs typeface="Arial" panose="020B0604020202020204" pitchFamily="34" charset="0"/>
              </a:rPr>
              <a:t>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u="sng" dirty="0">
                <a:latin typeface="Times New Roman" panose="02020603050405020304" pitchFamily="18" charset="0"/>
                <a:ea typeface="Calibri" panose="020F0502020204030204" pitchFamily="34" charset="0"/>
                <a:cs typeface="Arial" panose="020B0604020202020204" pitchFamily="34" charset="0"/>
              </a:rPr>
              <a:t>SAĞLIK VE ESENLİK TURİZMİ</a:t>
            </a:r>
            <a:endParaRPr lang="tr-TR"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Dikdörtgen 2"/>
          <p:cNvSpPr/>
          <p:nvPr/>
        </p:nvSpPr>
        <p:spPr>
          <a:xfrm>
            <a:off x="2227713" y="1465783"/>
            <a:ext cx="8680704" cy="4233467"/>
          </a:xfrm>
          <a:prstGeom prst="rect">
            <a:avLst/>
          </a:prstGeom>
        </p:spPr>
        <p:txBody>
          <a:bodyPr wrap="square">
            <a:spAutoFit/>
          </a:bodyPr>
          <a:lstStyle/>
          <a:p>
            <a:pPr algn="just">
              <a:lnSpc>
                <a:spcPct val="115000"/>
              </a:lnSpc>
              <a:spcAft>
                <a:spcPts val="0"/>
              </a:spcAft>
            </a:pPr>
            <a:r>
              <a:rPr lang="tr-TR" b="1" u="sng" dirty="0">
                <a:latin typeface="Times New Roman" panose="02020603050405020304" pitchFamily="18" charset="0"/>
                <a:ea typeface="Calibri" panose="020F0502020204030204" pitchFamily="34" charset="0"/>
                <a:cs typeface="Arial" panose="020B0604020202020204" pitchFamily="34" charset="0"/>
              </a:rPr>
              <a:t>Başvuru sahipleri tarafından eksiksiz olarak hazırlanarak teslim edilen başvurular uygun kabul edilerek değerlendirmeye alınacaktır. Başvuruda aşağıdaki hususların gözetilmesi gerekmektedir:</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b="1" dirty="0">
                <a:latin typeface="Times New Roman" panose="02020603050405020304" pitchFamily="18" charset="0"/>
                <a:ea typeface="Calibri" panose="020F0502020204030204" pitchFamily="34" charset="0"/>
                <a:cs typeface="Arial" panose="020B0604020202020204" pitchFamily="34" charset="0"/>
              </a:rPr>
              <a:t> </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dirty="0">
                <a:latin typeface="Times New Roman" panose="02020603050405020304" pitchFamily="18" charset="0"/>
                <a:ea typeface="Calibri" panose="020F0502020204030204" pitchFamily="34" charset="0"/>
                <a:cs typeface="Arial" panose="020B0604020202020204" pitchFamily="34" charset="0"/>
              </a:rPr>
              <a:t> Üç kopya olarak sunulan (eksiksiz hazırlanan bir asıl ve iki kopya), resmi yazı ile usulüne uygun olarak gönderilmiş olan ve istenen orijinal imzaları taşıyan başvurular kabul edilecektir. </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dirty="0">
                <a:latin typeface="Times New Roman" panose="02020603050405020304" pitchFamily="18" charset="0"/>
                <a:ea typeface="Calibri" panose="020F0502020204030204" pitchFamily="34" charset="0"/>
                <a:cs typeface="Arial" panose="020B0604020202020204" pitchFamily="34" charset="0"/>
              </a:rPr>
              <a:t> Başvuru formuna eklenen destekleyici dokümanların (broşür, kitap, kitapçık vb.), elektronik versiyonlarının (CD/DVD şeklinde) gönderilmesi gerekmektedir.</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dirty="0">
                <a:latin typeface="Times New Roman" panose="02020603050405020304" pitchFamily="18" charset="0"/>
                <a:ea typeface="Calibri" panose="020F0502020204030204" pitchFamily="34" charset="0"/>
                <a:cs typeface="Arial" panose="020B0604020202020204" pitchFamily="34" charset="0"/>
              </a:rPr>
              <a:t> El yazısı ile yapılan başvurular kabul edilmeyecektir.</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dirty="0">
                <a:latin typeface="Times New Roman" panose="02020603050405020304" pitchFamily="18" charset="0"/>
                <a:ea typeface="Calibri" panose="020F0502020204030204" pitchFamily="34" charset="0"/>
                <a:cs typeface="Arial" panose="020B0604020202020204" pitchFamily="34" charset="0"/>
              </a:rPr>
              <a:t> Faks ve elektronik posta ile gönderilen başvurular kabul edilmeyecektir.</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dirty="0">
                <a:latin typeface="Times New Roman" panose="02020603050405020304" pitchFamily="18" charset="0"/>
                <a:ea typeface="Calibri" panose="020F0502020204030204" pitchFamily="34" charset="0"/>
                <a:cs typeface="Arial" panose="020B0604020202020204" pitchFamily="34" charset="0"/>
              </a:rPr>
              <a:t> Başvuruların gönderilmesi için son tarih, </a:t>
            </a:r>
            <a:r>
              <a:rPr lang="tr-TR" b="1" dirty="0" smtClean="0">
                <a:latin typeface="Times New Roman" panose="02020603050405020304" pitchFamily="18" charset="0"/>
                <a:ea typeface="Calibri" panose="020F0502020204030204" pitchFamily="34" charset="0"/>
                <a:cs typeface="Arial" panose="020B0604020202020204" pitchFamily="34" charset="0"/>
              </a:rPr>
              <a:t>08.11.2019</a:t>
            </a:r>
            <a:r>
              <a:rPr lang="tr-TR" dirty="0" smtClean="0">
                <a:latin typeface="Times New Roman" panose="02020603050405020304" pitchFamily="18" charset="0"/>
                <a:ea typeface="Calibri" panose="020F0502020204030204" pitchFamily="34" charset="0"/>
                <a:cs typeface="Arial" panose="020B0604020202020204" pitchFamily="34" charset="0"/>
              </a:rPr>
              <a:t> </a:t>
            </a:r>
            <a:r>
              <a:rPr lang="tr-TR" dirty="0">
                <a:latin typeface="Times New Roman" panose="02020603050405020304" pitchFamily="18" charset="0"/>
                <a:ea typeface="Calibri" panose="020F0502020204030204" pitchFamily="34" charset="0"/>
                <a:cs typeface="Arial" panose="020B0604020202020204" pitchFamily="34" charset="0"/>
              </a:rPr>
              <a:t>günü saat </a:t>
            </a:r>
            <a:r>
              <a:rPr lang="tr-TR" b="1" dirty="0">
                <a:latin typeface="Times New Roman" panose="02020603050405020304" pitchFamily="18" charset="0"/>
                <a:ea typeface="Calibri" panose="020F0502020204030204" pitchFamily="34" charset="0"/>
                <a:cs typeface="Arial" panose="020B0604020202020204" pitchFamily="34" charset="0"/>
              </a:rPr>
              <a:t>17:00</a:t>
            </a:r>
            <a:r>
              <a:rPr lang="tr-TR" dirty="0">
                <a:latin typeface="Times New Roman" panose="02020603050405020304" pitchFamily="18" charset="0"/>
                <a:ea typeface="Calibri" panose="020F0502020204030204" pitchFamily="34" charset="0"/>
                <a:cs typeface="Arial" panose="020B0604020202020204" pitchFamily="34" charset="0"/>
              </a:rPr>
              <a:t>’dir. Bu tarihten sonra gönderilen başvurular değerlendirmeye alınmayacaktır.</a:t>
            </a:r>
            <a:endParaRPr lang="tr-TR"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20084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192" y="5663787"/>
            <a:ext cx="1051912" cy="1028793"/>
          </a:xfrm>
          <a:prstGeom prst="rect">
            <a:avLst/>
          </a:prstGeom>
        </p:spPr>
      </p:pic>
      <p:pic>
        <p:nvPicPr>
          <p:cNvPr id="5" name="Resim 4"/>
          <p:cNvPicPr>
            <a:picLocks noChangeAspect="1"/>
          </p:cNvPicPr>
          <p:nvPr/>
        </p:nvPicPr>
        <p:blipFill>
          <a:blip r:embed="rId3">
            <a:extLst>
              <a:ext uri="{BEBA8EAE-BF5A-486C-A8C5-ECC9F3942E4B}">
                <a14:imgProps xmlns:a14="http://schemas.microsoft.com/office/drawing/2010/main">
                  <a14:imgLayer r:embed="rId4">
                    <a14:imgEffect>
                      <a14:backgroundRemoval t="420" b="100000" l="0" r="100000">
                        <a14:foregroundMark x1="10953" y1="72689" x2="10953" y2="72689"/>
                        <a14:foregroundMark x1="11562" y1="67122" x2="11562" y2="67122"/>
                        <a14:foregroundMark x1="9432" y1="61660" x2="9432" y2="61660"/>
                        <a14:foregroundMark x1="8519" y1="59559" x2="8519" y2="59559"/>
                        <a14:foregroundMark x1="8114" y1="53992" x2="8114" y2="53992"/>
                        <a14:foregroundMark x1="8215" y1="50420" x2="8215" y2="50420"/>
                        <a14:foregroundMark x1="9026" y1="45168" x2="9026" y2="45168"/>
                        <a14:foregroundMark x1="11055" y1="41071" x2="11055" y2="41071"/>
                        <a14:foregroundMark x1="12576" y1="36660" x2="12576" y2="36660"/>
                        <a14:foregroundMark x1="14097" y1="29097" x2="14097" y2="29097"/>
                        <a14:foregroundMark x1="15314" y1="25735" x2="15314" y2="25735"/>
                        <a14:foregroundMark x1="17748" y1="22794" x2="17748" y2="22794"/>
                        <a14:foregroundMark x1="19675" y1="21113" x2="19675" y2="21113"/>
                        <a14:foregroundMark x1="20284" y1="18487" x2="20284" y2="18487"/>
                        <a14:foregroundMark x1="22819" y1="17227" x2="22819" y2="17227"/>
                        <a14:foregroundMark x1="22008" y1="16282" x2="22008" y2="16282"/>
                        <a14:foregroundMark x1="24138" y1="14391" x2="24138" y2="14391"/>
                        <a14:foregroundMark x1="27181" y1="12605" x2="27181" y2="12605"/>
                        <a14:foregroundMark x1="29817" y1="11870" x2="29817" y2="11870"/>
                        <a14:foregroundMark x1="31237" y1="9769" x2="31237" y2="9769"/>
                        <a14:foregroundMark x1="36410" y1="7983" x2="36410" y2="7983"/>
                        <a14:foregroundMark x1="40568" y1="7248" x2="40568" y2="7248"/>
                        <a14:foregroundMark x1="45639" y1="6618" x2="45639" y2="6618"/>
                        <a14:foregroundMark x1="50710" y1="5357" x2="50710" y2="5357"/>
                        <a14:foregroundMark x1="56795" y1="5042" x2="56795" y2="5042"/>
                        <a14:foregroundMark x1="61968" y1="6513" x2="61968" y2="6513"/>
                        <a14:foregroundMark x1="64604" y1="7353" x2="64604" y2="7353"/>
                        <a14:foregroundMark x1="68357" y1="8298" x2="68357" y2="8298"/>
                        <a14:foregroundMark x1="71602" y1="8824" x2="71602" y2="8824"/>
                        <a14:foregroundMark x1="74442" y1="10189" x2="74442" y2="10189"/>
                        <a14:foregroundMark x1="76978" y1="11555" x2="76978" y2="11555"/>
                        <a14:foregroundMark x1="83367" y1="11134" x2="83367" y2="11134"/>
                        <a14:foregroundMark x1="85091" y1="20168" x2="85091" y2="20168"/>
                        <a14:foregroundMark x1="88540" y1="22374" x2="88540" y2="22374"/>
                        <a14:backgroundMark x1="12677" y1="11765" x2="12677" y2="11765"/>
                        <a14:backgroundMark x1="6389" y1="53256" x2="6389" y2="53256"/>
                        <a14:backgroundMark x1="7505" y1="57038" x2="7505" y2="57038"/>
                        <a14:backgroundMark x1="7708" y1="62185" x2="7708" y2="62185"/>
                        <a14:backgroundMark x1="8114" y1="45798" x2="8114" y2="45798"/>
                        <a14:backgroundMark x1="25254" y1="15651" x2="25254" y2="15651"/>
                        <a14:backgroundMark x1="32860" y1="11660" x2="32860" y2="11660"/>
                        <a14:backgroundMark x1="47667" y1="6092" x2="47667" y2="6092"/>
                      </a14:backgroundRemoval>
                    </a14:imgEffect>
                  </a14:imgLayer>
                </a14:imgProps>
              </a:ext>
            </a:extLst>
          </a:blip>
          <a:stretch>
            <a:fillRect/>
          </a:stretch>
        </p:blipFill>
        <p:spPr>
          <a:xfrm>
            <a:off x="2227713" y="5699250"/>
            <a:ext cx="992078" cy="957869"/>
          </a:xfrm>
          <a:prstGeom prst="rect">
            <a:avLst/>
          </a:prstGeom>
        </p:spPr>
      </p:pic>
      <p:pic>
        <p:nvPicPr>
          <p:cNvPr id="6" name="Resim 5"/>
          <p:cNvPicPr>
            <a:picLocks noChangeAspect="1"/>
          </p:cNvPicPr>
          <p:nvPr/>
        </p:nvPicPr>
        <p:blipFill>
          <a:blip r:embed="rId5"/>
          <a:stretch>
            <a:fillRect/>
          </a:stretch>
        </p:blipFill>
        <p:spPr>
          <a:xfrm>
            <a:off x="5003839" y="5829207"/>
            <a:ext cx="2352305" cy="842018"/>
          </a:xfrm>
          <a:prstGeom prst="rect">
            <a:avLst/>
          </a:prstGeom>
        </p:spPr>
      </p:pic>
      <p:sp>
        <p:nvSpPr>
          <p:cNvPr id="7" name="Dikdörtgen 6"/>
          <p:cNvSpPr/>
          <p:nvPr/>
        </p:nvSpPr>
        <p:spPr>
          <a:xfrm>
            <a:off x="3219791" y="150125"/>
            <a:ext cx="5867741" cy="1198277"/>
          </a:xfrm>
          <a:prstGeom prst="rect">
            <a:avLst/>
          </a:prstGeom>
        </p:spPr>
        <p:txBody>
          <a:bodyPr wrap="square">
            <a:spAutoFit/>
          </a:bodyPr>
          <a:lstStyle/>
          <a:p>
            <a:pPr algn="ctr">
              <a:lnSpc>
                <a:spcPct val="115000"/>
              </a:lnSpc>
              <a:spcAft>
                <a:spcPts val="1000"/>
              </a:spcAft>
            </a:pPr>
            <a:r>
              <a:rPr lang="tr-TR" sz="1600" b="1" dirty="0" smtClean="0">
                <a:latin typeface="Times New Roman" panose="02020603050405020304" pitchFamily="18" charset="0"/>
                <a:ea typeface="Calibri" panose="020F0502020204030204" pitchFamily="34" charset="0"/>
                <a:cs typeface="Arial" panose="020B0604020202020204" pitchFamily="34" charset="0"/>
              </a:rPr>
              <a:t>AVRUPALI </a:t>
            </a:r>
            <a:r>
              <a:rPr lang="tr-TR" sz="1600" b="1" dirty="0">
                <a:latin typeface="Times New Roman" panose="02020603050405020304" pitchFamily="18" charset="0"/>
                <a:ea typeface="Calibri" panose="020F0502020204030204" pitchFamily="34" charset="0"/>
                <a:cs typeface="Arial" panose="020B0604020202020204" pitchFamily="34" charset="0"/>
              </a:rPr>
              <a:t>SEÇKİN </a:t>
            </a:r>
            <a:r>
              <a:rPr lang="tr-TR" sz="1600" b="1" dirty="0" smtClean="0">
                <a:latin typeface="Times New Roman" panose="02020603050405020304" pitchFamily="18" charset="0"/>
                <a:ea typeface="Calibri" panose="020F0502020204030204" pitchFamily="34" charset="0"/>
                <a:cs typeface="Arial" panose="020B0604020202020204" pitchFamily="34" charset="0"/>
              </a:rPr>
              <a:t>DESTİNASYONLAR</a:t>
            </a:r>
            <a:r>
              <a:rPr lang="tr-TR" sz="1600" b="1" dirty="0" smtClean="0">
                <a:latin typeface="Calibri" panose="020F0502020204030204" pitchFamily="34" charset="0"/>
                <a:ea typeface="Calibri" panose="020F0502020204030204" pitchFamily="34" charset="0"/>
                <a:cs typeface="Arial" panose="020B0604020202020204" pitchFamily="34" charset="0"/>
              </a:rPr>
              <a:t> </a:t>
            </a:r>
            <a:r>
              <a:rPr lang="tr-TR" sz="1600" b="1" dirty="0" smtClean="0">
                <a:latin typeface="Times New Roman" panose="02020603050405020304" pitchFamily="18" charset="0"/>
                <a:ea typeface="Calibri" panose="020F0502020204030204" pitchFamily="34" charset="0"/>
                <a:cs typeface="Arial" panose="020B0604020202020204" pitchFamily="34" charset="0"/>
              </a:rPr>
              <a:t>YARIŞMASI 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i="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European</a:t>
            </a:r>
            <a:r>
              <a:rPr lang="tr-TR" sz="1600" b="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Destinations</a:t>
            </a:r>
            <a:r>
              <a:rPr lang="tr-TR" sz="1600" b="1" dirty="0">
                <a:latin typeface="Times New Roman" panose="02020603050405020304" pitchFamily="18" charset="0"/>
                <a:ea typeface="Calibri" panose="020F0502020204030204" pitchFamily="34" charset="0"/>
                <a:cs typeface="Arial" panose="020B0604020202020204" pitchFamily="34" charset="0"/>
              </a:rPr>
              <a:t> of </a:t>
            </a:r>
            <a:r>
              <a:rPr lang="tr-TR" sz="1600" b="1" dirty="0" err="1">
                <a:latin typeface="Times New Roman" panose="02020603050405020304" pitchFamily="18" charset="0"/>
                <a:ea typeface="Calibri" panose="020F0502020204030204" pitchFamily="34" charset="0"/>
                <a:cs typeface="Arial" panose="020B0604020202020204" pitchFamily="34" charset="0"/>
              </a:rPr>
              <a:t>ExcelleNce</a:t>
            </a:r>
            <a:r>
              <a:rPr lang="tr-TR" sz="1600" b="1" dirty="0">
                <a:latin typeface="Calibri" panose="020F0502020204030204" pitchFamily="34" charset="0"/>
                <a:ea typeface="Calibri" panose="020F0502020204030204" pitchFamily="34" charset="0"/>
                <a:cs typeface="Arial" panose="020B0604020202020204" pitchFamily="34" charset="0"/>
              </a:rPr>
              <a:t> </a:t>
            </a:r>
            <a:r>
              <a:rPr lang="tr-TR" sz="1600" b="1" dirty="0">
                <a:latin typeface="Times New Roman" panose="02020603050405020304" pitchFamily="18" charset="0"/>
                <a:ea typeface="Calibri" panose="020F0502020204030204" pitchFamily="34" charset="0"/>
                <a:cs typeface="Arial" panose="020B0604020202020204" pitchFamily="34" charset="0"/>
              </a:rPr>
              <a:t>EDEN </a:t>
            </a:r>
            <a:r>
              <a:rPr lang="tr-TR" sz="1600" b="1" dirty="0" smtClean="0">
                <a:latin typeface="Times New Roman" panose="02020603050405020304" pitchFamily="18" charset="0"/>
                <a:ea typeface="Calibri" panose="020F0502020204030204" pitchFamily="34" charset="0"/>
                <a:cs typeface="Arial" panose="020B0604020202020204" pitchFamily="34" charset="0"/>
              </a:rPr>
              <a:t>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u="sng" dirty="0">
                <a:latin typeface="Times New Roman" panose="02020603050405020304" pitchFamily="18" charset="0"/>
                <a:ea typeface="Calibri" panose="020F0502020204030204" pitchFamily="34" charset="0"/>
                <a:cs typeface="Arial" panose="020B0604020202020204" pitchFamily="34" charset="0"/>
              </a:rPr>
              <a:t>SAĞLIK VE ESENLİK TURİZMİ</a:t>
            </a:r>
            <a:endParaRPr lang="tr-TR"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Dikdörtgen 1"/>
          <p:cNvSpPr/>
          <p:nvPr/>
        </p:nvSpPr>
        <p:spPr>
          <a:xfrm>
            <a:off x="2057024" y="1535176"/>
            <a:ext cx="9196192" cy="3776418"/>
          </a:xfrm>
          <a:prstGeom prst="rect">
            <a:avLst/>
          </a:prstGeom>
        </p:spPr>
        <p:txBody>
          <a:bodyPr wrap="square">
            <a:spAutoFit/>
          </a:bodyPr>
          <a:lstStyle/>
          <a:p>
            <a:pPr algn="just">
              <a:lnSpc>
                <a:spcPct val="115000"/>
              </a:lnSpc>
              <a:spcBef>
                <a:spcPts val="2400"/>
              </a:spcBef>
              <a:spcAft>
                <a:spcPts val="0"/>
              </a:spcAft>
            </a:pPr>
            <a:r>
              <a:rPr lang="tr-TR" b="1" kern="0" dirty="0">
                <a:solidFill>
                  <a:srgbClr val="365F91"/>
                </a:solidFill>
                <a:latin typeface="Times New Roman" panose="02020603050405020304" pitchFamily="18" charset="0"/>
                <a:ea typeface="Times New Roman" panose="02020603050405020304" pitchFamily="18" charset="0"/>
                <a:cs typeface="Times New Roman" panose="02020603050405020304" pitchFamily="18" charset="0"/>
              </a:rPr>
              <a:t>UYGUN DESTİNASYONLAR</a:t>
            </a:r>
            <a:endParaRPr lang="tr-TR"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Arial" panose="020B0604020202020204" pitchFamily="34" charset="0"/>
              </a:rPr>
              <a:t> </a:t>
            </a:r>
            <a:endParaRPr lang="tr-TR" dirty="0">
              <a:latin typeface="Calibri" panose="020F050202020403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tr-TR" dirty="0">
                <a:latin typeface="Times New Roman" panose="02020603050405020304" pitchFamily="18" charset="0"/>
                <a:ea typeface="Calibri" panose="020F0502020204030204" pitchFamily="34" charset="0"/>
              </a:rPr>
              <a:t>Bu yarışma kapsamında “Sağlık ve Esenlik Turizmi”, Avrupa Komisyonu tarafından, temel motivasyonu, bireylerin kendi ihtiyaçlarını tatmin etme ve kendi çevreleri ile toplumda daha faydalı birey olma kapasitelerini yükselten esenlik faaliyetleri aracılığıyla fiziksel, </a:t>
            </a:r>
            <a:r>
              <a:rPr lang="tr-TR" dirty="0" err="1">
                <a:latin typeface="Times New Roman" panose="02020603050405020304" pitchFamily="18" charset="0"/>
                <a:ea typeface="Calibri" panose="020F0502020204030204" pitchFamily="34" charset="0"/>
              </a:rPr>
              <a:t>mental</a:t>
            </a:r>
            <a:r>
              <a:rPr lang="tr-TR" dirty="0">
                <a:latin typeface="Times New Roman" panose="02020603050405020304" pitchFamily="18" charset="0"/>
                <a:ea typeface="Calibri" panose="020F0502020204030204" pitchFamily="34" charset="0"/>
              </a:rPr>
              <a:t> ve ruhsal sağlıklarına katkı sağlamak olan bir turizm türü olarak tanımlanmaktadır. </a:t>
            </a:r>
            <a:endParaRPr lang="tr-TR" dirty="0" smtClean="0">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r>
              <a:rPr lang="tr-TR" dirty="0" smtClean="0">
                <a:latin typeface="Times New Roman" panose="02020603050405020304" pitchFamily="18" charset="0"/>
                <a:ea typeface="Calibri" panose="020F0502020204030204" pitchFamily="34" charset="0"/>
              </a:rPr>
              <a:t>Bu </a:t>
            </a:r>
            <a:r>
              <a:rPr lang="tr-TR" dirty="0">
                <a:latin typeface="Times New Roman" panose="02020603050405020304" pitchFamily="18" charset="0"/>
                <a:ea typeface="Calibri" panose="020F0502020204030204" pitchFamily="34" charset="0"/>
              </a:rPr>
              <a:t>tanıma uygun </a:t>
            </a:r>
            <a:r>
              <a:rPr lang="tr-TR" dirty="0" smtClean="0">
                <a:latin typeface="Times New Roman" panose="02020603050405020304" pitchFamily="18" charset="0"/>
                <a:ea typeface="Calibri" panose="020F0502020204030204" pitchFamily="34" charset="0"/>
              </a:rPr>
              <a:t>olarak; </a:t>
            </a:r>
          </a:p>
          <a:p>
            <a:pPr marL="742950" lvl="1" indent="-285750" algn="just">
              <a:buFont typeface="Arial" panose="020B0604020202020204" pitchFamily="34" charset="0"/>
              <a:buChar char="•"/>
            </a:pPr>
            <a:r>
              <a:rPr lang="tr-TR" dirty="0" smtClean="0">
                <a:latin typeface="Times New Roman" panose="02020603050405020304" pitchFamily="18" charset="0"/>
                <a:ea typeface="Calibri" panose="020F0502020204030204" pitchFamily="34" charset="0"/>
              </a:rPr>
              <a:t>Termal </a:t>
            </a:r>
            <a:r>
              <a:rPr lang="tr-TR" dirty="0">
                <a:latin typeface="Times New Roman" panose="02020603050405020304" pitchFamily="18" charset="0"/>
                <a:ea typeface="Calibri" panose="020F0502020204030204" pitchFamily="34" charset="0"/>
              </a:rPr>
              <a:t>turizm, </a:t>
            </a:r>
            <a:endParaRPr lang="tr-TR" dirty="0" smtClean="0">
              <a:latin typeface="Times New Roman" panose="02020603050405020304" pitchFamily="18" charset="0"/>
              <a:ea typeface="Calibri" panose="020F0502020204030204" pitchFamily="34" charset="0"/>
            </a:endParaRPr>
          </a:p>
          <a:p>
            <a:pPr marL="742950" lvl="1" indent="-285750" algn="just">
              <a:buFont typeface="Arial" panose="020B0604020202020204" pitchFamily="34" charset="0"/>
              <a:buChar char="•"/>
            </a:pPr>
            <a:r>
              <a:rPr lang="tr-TR" dirty="0" smtClean="0">
                <a:latin typeface="Times New Roman" panose="02020603050405020304" pitchFamily="18" charset="0"/>
                <a:ea typeface="Calibri" panose="020F0502020204030204" pitchFamily="34" charset="0"/>
              </a:rPr>
              <a:t>Spor </a:t>
            </a:r>
            <a:r>
              <a:rPr lang="tr-TR" dirty="0">
                <a:latin typeface="Times New Roman" panose="02020603050405020304" pitchFamily="18" charset="0"/>
                <a:ea typeface="Calibri" panose="020F0502020204030204" pitchFamily="34" charset="0"/>
              </a:rPr>
              <a:t>turizmi, </a:t>
            </a:r>
            <a:endParaRPr lang="tr-TR" dirty="0" smtClean="0">
              <a:latin typeface="Times New Roman" panose="02020603050405020304" pitchFamily="18" charset="0"/>
              <a:ea typeface="Calibri" panose="020F0502020204030204" pitchFamily="34" charset="0"/>
            </a:endParaRPr>
          </a:p>
          <a:p>
            <a:pPr marL="742950" lvl="1" indent="-285750" algn="just">
              <a:buFont typeface="Arial" panose="020B0604020202020204" pitchFamily="34" charset="0"/>
              <a:buChar char="•"/>
            </a:pPr>
            <a:r>
              <a:rPr lang="tr-TR" dirty="0" smtClean="0">
                <a:latin typeface="Times New Roman" panose="02020603050405020304" pitchFamily="18" charset="0"/>
                <a:ea typeface="Calibri" panose="020F0502020204030204" pitchFamily="34" charset="0"/>
              </a:rPr>
              <a:t>Doğa </a:t>
            </a:r>
            <a:r>
              <a:rPr lang="tr-TR" dirty="0">
                <a:latin typeface="Times New Roman" panose="02020603050405020304" pitchFamily="18" charset="0"/>
                <a:ea typeface="Calibri" panose="020F0502020204030204" pitchFamily="34" charset="0"/>
              </a:rPr>
              <a:t>turizmi, </a:t>
            </a:r>
            <a:endParaRPr lang="tr-TR" dirty="0" smtClean="0">
              <a:latin typeface="Times New Roman" panose="02020603050405020304" pitchFamily="18" charset="0"/>
              <a:ea typeface="Calibri" panose="020F0502020204030204" pitchFamily="34" charset="0"/>
            </a:endParaRPr>
          </a:p>
          <a:p>
            <a:pPr marL="742950" lvl="1" indent="-285750" algn="just">
              <a:buFont typeface="Arial" panose="020B0604020202020204" pitchFamily="34" charset="0"/>
              <a:buChar char="•"/>
            </a:pPr>
            <a:r>
              <a:rPr lang="tr-TR" dirty="0" err="1" smtClean="0">
                <a:latin typeface="Times New Roman" panose="02020603050405020304" pitchFamily="18" charset="0"/>
                <a:ea typeface="Calibri" panose="020F0502020204030204" pitchFamily="34" charset="0"/>
              </a:rPr>
              <a:t>Ekoturizm</a:t>
            </a:r>
            <a:r>
              <a:rPr lang="tr-TR" dirty="0" smtClean="0">
                <a:latin typeface="Times New Roman" panose="02020603050405020304" pitchFamily="18" charset="0"/>
                <a:ea typeface="Calibri" panose="020F0502020204030204" pitchFamily="34" charset="0"/>
              </a:rPr>
              <a:t> </a:t>
            </a:r>
            <a:r>
              <a:rPr lang="tr-TR" dirty="0">
                <a:latin typeface="Times New Roman" panose="02020603050405020304" pitchFamily="18" charset="0"/>
                <a:ea typeface="Calibri" panose="020F0502020204030204" pitchFamily="34" charset="0"/>
              </a:rPr>
              <a:t>ve </a:t>
            </a:r>
            <a:r>
              <a:rPr lang="tr-TR" dirty="0" err="1">
                <a:latin typeface="Times New Roman" panose="02020603050405020304" pitchFamily="18" charset="0"/>
                <a:ea typeface="Calibri" panose="020F0502020204030204" pitchFamily="34" charset="0"/>
              </a:rPr>
              <a:t>agroturizm</a:t>
            </a:r>
            <a:r>
              <a:rPr lang="tr-TR" dirty="0">
                <a:latin typeface="Times New Roman" panose="02020603050405020304" pitchFamily="18" charset="0"/>
                <a:ea typeface="Calibri" panose="020F0502020204030204" pitchFamily="34" charset="0"/>
              </a:rPr>
              <a:t>, “Sağlık ve Esenlik Turizmi” kapsamında değerlendirilebilir. </a:t>
            </a:r>
            <a:endParaRPr lang="tr-TR" dirty="0" smtClean="0">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r>
              <a:rPr lang="tr-TR" b="1" dirty="0" smtClean="0">
                <a:latin typeface="Times New Roman" panose="02020603050405020304" pitchFamily="18" charset="0"/>
                <a:ea typeface="Calibri" panose="020F0502020204030204" pitchFamily="34" charset="0"/>
              </a:rPr>
              <a:t>Cerrahi </a:t>
            </a:r>
            <a:r>
              <a:rPr lang="tr-TR" b="1" dirty="0">
                <a:latin typeface="Times New Roman" panose="02020603050405020304" pitchFamily="18" charset="0"/>
                <a:ea typeface="Calibri" panose="020F0502020204030204" pitchFamily="34" charset="0"/>
              </a:rPr>
              <a:t>ve klinik uygulamaları, rehabilitasyon ve terapi hizmetleri gibi tıbbi tedaviye yönelik faaliyetler bu kapsamda değerlendirilmeyecektir. </a:t>
            </a:r>
            <a:endParaRPr lang="tr-TR" dirty="0"/>
          </a:p>
        </p:txBody>
      </p:sp>
    </p:spTree>
    <p:extLst>
      <p:ext uri="{BB962C8B-B14F-4D97-AF65-F5344CB8AC3E}">
        <p14:creationId xmlns:p14="http://schemas.microsoft.com/office/powerpoint/2010/main" val="447144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192" y="5663787"/>
            <a:ext cx="1051912" cy="1028793"/>
          </a:xfrm>
          <a:prstGeom prst="rect">
            <a:avLst/>
          </a:prstGeom>
        </p:spPr>
      </p:pic>
      <p:pic>
        <p:nvPicPr>
          <p:cNvPr id="5" name="Resim 4"/>
          <p:cNvPicPr>
            <a:picLocks noChangeAspect="1"/>
          </p:cNvPicPr>
          <p:nvPr/>
        </p:nvPicPr>
        <p:blipFill>
          <a:blip r:embed="rId3">
            <a:extLst>
              <a:ext uri="{BEBA8EAE-BF5A-486C-A8C5-ECC9F3942E4B}">
                <a14:imgProps xmlns:a14="http://schemas.microsoft.com/office/drawing/2010/main">
                  <a14:imgLayer r:embed="rId4">
                    <a14:imgEffect>
                      <a14:backgroundRemoval t="420" b="100000" l="0" r="100000">
                        <a14:foregroundMark x1="10953" y1="72689" x2="10953" y2="72689"/>
                        <a14:foregroundMark x1="11562" y1="67122" x2="11562" y2="67122"/>
                        <a14:foregroundMark x1="9432" y1="61660" x2="9432" y2="61660"/>
                        <a14:foregroundMark x1="8519" y1="59559" x2="8519" y2="59559"/>
                        <a14:foregroundMark x1="8114" y1="53992" x2="8114" y2="53992"/>
                        <a14:foregroundMark x1="8215" y1="50420" x2="8215" y2="50420"/>
                        <a14:foregroundMark x1="9026" y1="45168" x2="9026" y2="45168"/>
                        <a14:foregroundMark x1="11055" y1="41071" x2="11055" y2="41071"/>
                        <a14:foregroundMark x1="12576" y1="36660" x2="12576" y2="36660"/>
                        <a14:foregroundMark x1="14097" y1="29097" x2="14097" y2="29097"/>
                        <a14:foregroundMark x1="15314" y1="25735" x2="15314" y2="25735"/>
                        <a14:foregroundMark x1="17748" y1="22794" x2="17748" y2="22794"/>
                        <a14:foregroundMark x1="19675" y1="21113" x2="19675" y2="21113"/>
                        <a14:foregroundMark x1="20284" y1="18487" x2="20284" y2="18487"/>
                        <a14:foregroundMark x1="22819" y1="17227" x2="22819" y2="17227"/>
                        <a14:foregroundMark x1="22008" y1="16282" x2="22008" y2="16282"/>
                        <a14:foregroundMark x1="24138" y1="14391" x2="24138" y2="14391"/>
                        <a14:foregroundMark x1="27181" y1="12605" x2="27181" y2="12605"/>
                        <a14:foregroundMark x1="29817" y1="11870" x2="29817" y2="11870"/>
                        <a14:foregroundMark x1="31237" y1="9769" x2="31237" y2="9769"/>
                        <a14:foregroundMark x1="36410" y1="7983" x2="36410" y2="7983"/>
                        <a14:foregroundMark x1="40568" y1="7248" x2="40568" y2="7248"/>
                        <a14:foregroundMark x1="45639" y1="6618" x2="45639" y2="6618"/>
                        <a14:foregroundMark x1="50710" y1="5357" x2="50710" y2="5357"/>
                        <a14:foregroundMark x1="56795" y1="5042" x2="56795" y2="5042"/>
                        <a14:foregroundMark x1="61968" y1="6513" x2="61968" y2="6513"/>
                        <a14:foregroundMark x1="64604" y1="7353" x2="64604" y2="7353"/>
                        <a14:foregroundMark x1="68357" y1="8298" x2="68357" y2="8298"/>
                        <a14:foregroundMark x1="71602" y1="8824" x2="71602" y2="8824"/>
                        <a14:foregroundMark x1="74442" y1="10189" x2="74442" y2="10189"/>
                        <a14:foregroundMark x1="76978" y1="11555" x2="76978" y2="11555"/>
                        <a14:foregroundMark x1="83367" y1="11134" x2="83367" y2="11134"/>
                        <a14:foregroundMark x1="85091" y1="20168" x2="85091" y2="20168"/>
                        <a14:foregroundMark x1="88540" y1="22374" x2="88540" y2="22374"/>
                        <a14:backgroundMark x1="12677" y1="11765" x2="12677" y2="11765"/>
                        <a14:backgroundMark x1="6389" y1="53256" x2="6389" y2="53256"/>
                        <a14:backgroundMark x1="7505" y1="57038" x2="7505" y2="57038"/>
                        <a14:backgroundMark x1="7708" y1="62185" x2="7708" y2="62185"/>
                        <a14:backgroundMark x1="8114" y1="45798" x2="8114" y2="45798"/>
                        <a14:backgroundMark x1="25254" y1="15651" x2="25254" y2="15651"/>
                        <a14:backgroundMark x1="32860" y1="11660" x2="32860" y2="11660"/>
                        <a14:backgroundMark x1="47667" y1="6092" x2="47667" y2="6092"/>
                      </a14:backgroundRemoval>
                    </a14:imgEffect>
                  </a14:imgLayer>
                </a14:imgProps>
              </a:ext>
            </a:extLst>
          </a:blip>
          <a:stretch>
            <a:fillRect/>
          </a:stretch>
        </p:blipFill>
        <p:spPr>
          <a:xfrm>
            <a:off x="2227713" y="5699250"/>
            <a:ext cx="992078" cy="957869"/>
          </a:xfrm>
          <a:prstGeom prst="rect">
            <a:avLst/>
          </a:prstGeom>
        </p:spPr>
      </p:pic>
      <p:pic>
        <p:nvPicPr>
          <p:cNvPr id="6" name="Resim 5"/>
          <p:cNvPicPr>
            <a:picLocks noChangeAspect="1"/>
          </p:cNvPicPr>
          <p:nvPr/>
        </p:nvPicPr>
        <p:blipFill>
          <a:blip r:embed="rId5"/>
          <a:stretch>
            <a:fillRect/>
          </a:stretch>
        </p:blipFill>
        <p:spPr>
          <a:xfrm>
            <a:off x="5003839" y="5829207"/>
            <a:ext cx="2352305" cy="842018"/>
          </a:xfrm>
          <a:prstGeom prst="rect">
            <a:avLst/>
          </a:prstGeom>
        </p:spPr>
      </p:pic>
      <p:sp>
        <p:nvSpPr>
          <p:cNvPr id="7" name="Dikdörtgen 6"/>
          <p:cNvSpPr/>
          <p:nvPr/>
        </p:nvSpPr>
        <p:spPr>
          <a:xfrm>
            <a:off x="3219791" y="150125"/>
            <a:ext cx="5867741" cy="1198277"/>
          </a:xfrm>
          <a:prstGeom prst="rect">
            <a:avLst/>
          </a:prstGeom>
        </p:spPr>
        <p:txBody>
          <a:bodyPr wrap="square">
            <a:spAutoFit/>
          </a:bodyPr>
          <a:lstStyle/>
          <a:p>
            <a:pPr algn="ctr">
              <a:lnSpc>
                <a:spcPct val="115000"/>
              </a:lnSpc>
              <a:spcAft>
                <a:spcPts val="1000"/>
              </a:spcAft>
            </a:pPr>
            <a:r>
              <a:rPr lang="tr-TR" sz="1600" b="1" dirty="0" smtClean="0">
                <a:latin typeface="Times New Roman" panose="02020603050405020304" pitchFamily="18" charset="0"/>
                <a:ea typeface="Calibri" panose="020F0502020204030204" pitchFamily="34" charset="0"/>
                <a:cs typeface="Arial" panose="020B0604020202020204" pitchFamily="34" charset="0"/>
              </a:rPr>
              <a:t>AVRUPALI </a:t>
            </a:r>
            <a:r>
              <a:rPr lang="tr-TR" sz="1600" b="1" dirty="0">
                <a:latin typeface="Times New Roman" panose="02020603050405020304" pitchFamily="18" charset="0"/>
                <a:ea typeface="Calibri" panose="020F0502020204030204" pitchFamily="34" charset="0"/>
                <a:cs typeface="Arial" panose="020B0604020202020204" pitchFamily="34" charset="0"/>
              </a:rPr>
              <a:t>SEÇKİN </a:t>
            </a:r>
            <a:r>
              <a:rPr lang="tr-TR" sz="1600" b="1" dirty="0" smtClean="0">
                <a:latin typeface="Times New Roman" panose="02020603050405020304" pitchFamily="18" charset="0"/>
                <a:ea typeface="Calibri" panose="020F0502020204030204" pitchFamily="34" charset="0"/>
                <a:cs typeface="Arial" panose="020B0604020202020204" pitchFamily="34" charset="0"/>
              </a:rPr>
              <a:t>DESTİNASYONLAR</a:t>
            </a:r>
            <a:r>
              <a:rPr lang="tr-TR" sz="1600" b="1" dirty="0" smtClean="0">
                <a:latin typeface="Calibri" panose="020F0502020204030204" pitchFamily="34" charset="0"/>
                <a:ea typeface="Calibri" panose="020F0502020204030204" pitchFamily="34" charset="0"/>
                <a:cs typeface="Arial" panose="020B0604020202020204" pitchFamily="34" charset="0"/>
              </a:rPr>
              <a:t> </a:t>
            </a:r>
            <a:r>
              <a:rPr lang="tr-TR" sz="1600" b="1" dirty="0" smtClean="0">
                <a:latin typeface="Times New Roman" panose="02020603050405020304" pitchFamily="18" charset="0"/>
                <a:ea typeface="Calibri" panose="020F0502020204030204" pitchFamily="34" charset="0"/>
                <a:cs typeface="Arial" panose="020B0604020202020204" pitchFamily="34" charset="0"/>
              </a:rPr>
              <a:t>YARIŞMASI 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i="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European</a:t>
            </a:r>
            <a:r>
              <a:rPr lang="tr-TR" sz="1600" b="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Destinations</a:t>
            </a:r>
            <a:r>
              <a:rPr lang="tr-TR" sz="1600" b="1" dirty="0">
                <a:latin typeface="Times New Roman" panose="02020603050405020304" pitchFamily="18" charset="0"/>
                <a:ea typeface="Calibri" panose="020F0502020204030204" pitchFamily="34" charset="0"/>
                <a:cs typeface="Arial" panose="020B0604020202020204" pitchFamily="34" charset="0"/>
              </a:rPr>
              <a:t> of </a:t>
            </a:r>
            <a:r>
              <a:rPr lang="tr-TR" sz="1600" b="1" dirty="0" err="1">
                <a:latin typeface="Times New Roman" panose="02020603050405020304" pitchFamily="18" charset="0"/>
                <a:ea typeface="Calibri" panose="020F0502020204030204" pitchFamily="34" charset="0"/>
                <a:cs typeface="Arial" panose="020B0604020202020204" pitchFamily="34" charset="0"/>
              </a:rPr>
              <a:t>ExcelleNce</a:t>
            </a:r>
            <a:r>
              <a:rPr lang="tr-TR" sz="1600" b="1" dirty="0">
                <a:latin typeface="Calibri" panose="020F0502020204030204" pitchFamily="34" charset="0"/>
                <a:ea typeface="Calibri" panose="020F0502020204030204" pitchFamily="34" charset="0"/>
                <a:cs typeface="Arial" panose="020B0604020202020204" pitchFamily="34" charset="0"/>
              </a:rPr>
              <a:t> </a:t>
            </a:r>
            <a:r>
              <a:rPr lang="tr-TR" sz="1600" b="1" dirty="0">
                <a:latin typeface="Times New Roman" panose="02020603050405020304" pitchFamily="18" charset="0"/>
                <a:ea typeface="Calibri" panose="020F0502020204030204" pitchFamily="34" charset="0"/>
                <a:cs typeface="Arial" panose="020B0604020202020204" pitchFamily="34" charset="0"/>
              </a:rPr>
              <a:t>EDEN </a:t>
            </a:r>
            <a:r>
              <a:rPr lang="tr-TR" sz="1600" b="1" dirty="0" smtClean="0">
                <a:latin typeface="Times New Roman" panose="02020603050405020304" pitchFamily="18" charset="0"/>
                <a:ea typeface="Calibri" panose="020F0502020204030204" pitchFamily="34" charset="0"/>
                <a:cs typeface="Arial" panose="020B0604020202020204" pitchFamily="34" charset="0"/>
              </a:rPr>
              <a:t>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u="sng" dirty="0">
                <a:latin typeface="Times New Roman" panose="02020603050405020304" pitchFamily="18" charset="0"/>
                <a:ea typeface="Calibri" panose="020F0502020204030204" pitchFamily="34" charset="0"/>
                <a:cs typeface="Arial" panose="020B0604020202020204" pitchFamily="34" charset="0"/>
              </a:rPr>
              <a:t>SAĞLIK VE ESENLİK TURİZMİ</a:t>
            </a:r>
            <a:endParaRPr lang="tr-TR"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Dikdörtgen 2"/>
          <p:cNvSpPr/>
          <p:nvPr/>
        </p:nvSpPr>
        <p:spPr>
          <a:xfrm>
            <a:off x="2060448" y="1538322"/>
            <a:ext cx="9473184" cy="3471720"/>
          </a:xfrm>
          <a:prstGeom prst="rect">
            <a:avLst/>
          </a:prstGeom>
        </p:spPr>
        <p:txBody>
          <a:bodyPr wrap="square">
            <a:spAutoFit/>
          </a:bodyPr>
          <a:lstStyle/>
          <a:p>
            <a:pPr algn="just">
              <a:lnSpc>
                <a:spcPct val="115000"/>
              </a:lnSpc>
              <a:spcAft>
                <a:spcPts val="0"/>
              </a:spcAft>
            </a:pPr>
            <a:r>
              <a:rPr lang="tr-TR" dirty="0">
                <a:latin typeface="Times New Roman" panose="02020603050405020304" pitchFamily="18" charset="0"/>
                <a:ea typeface="Calibri" panose="020F0502020204030204" pitchFamily="34" charset="0"/>
                <a:cs typeface="Arial" panose="020B0604020202020204" pitchFamily="34" charset="0"/>
              </a:rPr>
              <a:t>Teklif edilecek destinasyon, Sağlık ve Esenlik Turizmi ögelerini </a:t>
            </a:r>
            <a:r>
              <a:rPr lang="tr-TR" dirty="0" smtClean="0">
                <a:latin typeface="Times New Roman" panose="02020603050405020304" pitchFamily="18" charset="0"/>
                <a:ea typeface="Calibri" panose="020F0502020204030204" pitchFamily="34" charset="0"/>
                <a:cs typeface="Arial" panose="020B0604020202020204" pitchFamily="34" charset="0"/>
              </a:rPr>
              <a:t>barındırmalı, Kültür </a:t>
            </a:r>
            <a:r>
              <a:rPr lang="tr-TR" dirty="0">
                <a:latin typeface="Times New Roman" panose="02020603050405020304" pitchFamily="18" charset="0"/>
                <a:ea typeface="Calibri" panose="020F0502020204030204" pitchFamily="34" charset="0"/>
                <a:cs typeface="Arial" panose="020B0604020202020204" pitchFamily="34" charset="0"/>
              </a:rPr>
              <a:t>ve Turizm Koruma ve Gelişim Bölgeleri (KTKGB) veya turizm merkezleri (TM) içerisinde yer almalıdır ve bu durum, başvuru dosyasında belgeleri ile ortaya konulmalıdır</a:t>
            </a:r>
            <a:r>
              <a:rPr lang="tr-TR" dirty="0" smtClean="0">
                <a:latin typeface="Times New Roman" panose="02020603050405020304" pitchFamily="18" charset="0"/>
                <a:ea typeface="Calibri" panose="020F0502020204030204" pitchFamily="34" charset="0"/>
                <a:cs typeface="Arial" panose="020B0604020202020204" pitchFamily="34" charset="0"/>
              </a:rPr>
              <a:t>.</a:t>
            </a:r>
          </a:p>
          <a:p>
            <a:pPr algn="just">
              <a:lnSpc>
                <a:spcPct val="115000"/>
              </a:lnSpc>
              <a:spcAft>
                <a:spcPts val="0"/>
              </a:spcAft>
            </a:pPr>
            <a:r>
              <a:rPr lang="tr-TR" dirty="0" smtClean="0">
                <a:latin typeface="Times New Roman" panose="02020603050405020304" pitchFamily="18" charset="0"/>
                <a:ea typeface="Calibri" panose="020F0502020204030204" pitchFamily="34" charset="0"/>
                <a:cs typeface="Arial" panose="020B0604020202020204" pitchFamily="34" charset="0"/>
              </a:rPr>
              <a:t> </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Arial" panose="020B0604020202020204" pitchFamily="34" charset="0"/>
              </a:rPr>
              <a:t>Başvurusu yapılacak destinasyon;</a:t>
            </a:r>
            <a:endParaRPr lang="tr-T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mj-lt"/>
              <a:buAutoNum type="arabicPeriod"/>
            </a:pPr>
            <a:r>
              <a:rPr lang="tr-TR" dirty="0">
                <a:latin typeface="Times New Roman" panose="02020603050405020304" pitchFamily="18" charset="0"/>
                <a:ea typeface="Calibri" panose="020F0502020204030204" pitchFamily="34" charset="0"/>
                <a:cs typeface="Arial" panose="020B0604020202020204" pitchFamily="34" charset="0"/>
              </a:rPr>
              <a:t>Yoğun turizm akışına sahip olmamalı,</a:t>
            </a:r>
            <a:endParaRPr lang="tr-T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mj-lt"/>
              <a:buAutoNum type="arabicPeriod"/>
            </a:pPr>
            <a:r>
              <a:rPr lang="tr-TR" dirty="0">
                <a:latin typeface="Times New Roman" panose="02020603050405020304" pitchFamily="18" charset="0"/>
                <a:ea typeface="Calibri" panose="020F0502020204030204" pitchFamily="34" charset="0"/>
                <a:cs typeface="Arial" panose="020B0604020202020204" pitchFamily="34" charset="0"/>
              </a:rPr>
              <a:t>Hava, kara veya deniz yolu ile kolay şekilde ulaşılabilir olmalı</a:t>
            </a:r>
            <a:r>
              <a:rPr lang="tr-TR" dirty="0" smtClean="0">
                <a:latin typeface="Times New Roman" panose="02020603050405020304" pitchFamily="18" charset="0"/>
                <a:ea typeface="Calibri" panose="020F0502020204030204" pitchFamily="34" charset="0"/>
                <a:cs typeface="Arial" panose="020B0604020202020204" pitchFamily="34" charset="0"/>
              </a:rPr>
              <a:t>,</a:t>
            </a:r>
          </a:p>
          <a:p>
            <a:pPr lvl="0" algn="just">
              <a:lnSpc>
                <a:spcPct val="115000"/>
              </a:lnSpc>
              <a:spcAft>
                <a:spcPts val="0"/>
              </a:spcAft>
            </a:pPr>
            <a:r>
              <a:rPr lang="tr-TR" dirty="0" smtClean="0">
                <a:latin typeface="Times New Roman" panose="02020603050405020304" pitchFamily="18" charset="0"/>
                <a:ea typeface="Calibri" panose="020F0502020204030204" pitchFamily="34" charset="0"/>
                <a:cs typeface="Arial" panose="020B0604020202020204" pitchFamily="34" charset="0"/>
              </a:rPr>
              <a:t>  </a:t>
            </a:r>
            <a:endParaRPr lang="tr-TR" dirty="0">
              <a:latin typeface="Calibri" panose="020F0502020204030204" pitchFamily="34" charset="0"/>
              <a:ea typeface="Calibri" panose="020F0502020204030204" pitchFamily="34" charset="0"/>
              <a:cs typeface="Arial" panose="020B0604020202020204" pitchFamily="34" charset="0"/>
            </a:endParaRPr>
          </a:p>
          <a:p>
            <a:pPr algn="just"/>
            <a:r>
              <a:rPr lang="tr-TR" dirty="0">
                <a:latin typeface="Times New Roman" panose="02020603050405020304" pitchFamily="18" charset="0"/>
                <a:ea typeface="Calibri" panose="020F0502020204030204" pitchFamily="34" charset="0"/>
              </a:rPr>
              <a:t>Turistlerin konaklama sürelerini arttırabilmek adına diğer turizm türlerine yönelik destekleyici faaliyetler de gerçekleştirilebilmelidir ve turistler için o bölgede diğer turizm türlerini kapsayacak bir faaliyet planı sunulmalıdır.</a:t>
            </a:r>
            <a:endParaRPr lang="tr-TR" dirty="0"/>
          </a:p>
        </p:txBody>
      </p:sp>
    </p:spTree>
    <p:extLst>
      <p:ext uri="{BB962C8B-B14F-4D97-AF65-F5344CB8AC3E}">
        <p14:creationId xmlns:p14="http://schemas.microsoft.com/office/powerpoint/2010/main" val="412734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192" y="5663787"/>
            <a:ext cx="1051912" cy="1028793"/>
          </a:xfrm>
          <a:prstGeom prst="rect">
            <a:avLst/>
          </a:prstGeom>
        </p:spPr>
      </p:pic>
      <p:pic>
        <p:nvPicPr>
          <p:cNvPr id="5" name="Resim 4"/>
          <p:cNvPicPr>
            <a:picLocks noChangeAspect="1"/>
          </p:cNvPicPr>
          <p:nvPr/>
        </p:nvPicPr>
        <p:blipFill>
          <a:blip r:embed="rId3">
            <a:extLst>
              <a:ext uri="{BEBA8EAE-BF5A-486C-A8C5-ECC9F3942E4B}">
                <a14:imgProps xmlns:a14="http://schemas.microsoft.com/office/drawing/2010/main">
                  <a14:imgLayer r:embed="rId4">
                    <a14:imgEffect>
                      <a14:backgroundRemoval t="420" b="100000" l="0" r="100000">
                        <a14:foregroundMark x1="10953" y1="72689" x2="10953" y2="72689"/>
                        <a14:foregroundMark x1="11562" y1="67122" x2="11562" y2="67122"/>
                        <a14:foregroundMark x1="9432" y1="61660" x2="9432" y2="61660"/>
                        <a14:foregroundMark x1="8519" y1="59559" x2="8519" y2="59559"/>
                        <a14:foregroundMark x1="8114" y1="53992" x2="8114" y2="53992"/>
                        <a14:foregroundMark x1="8215" y1="50420" x2="8215" y2="50420"/>
                        <a14:foregroundMark x1="9026" y1="45168" x2="9026" y2="45168"/>
                        <a14:foregroundMark x1="11055" y1="41071" x2="11055" y2="41071"/>
                        <a14:foregroundMark x1="12576" y1="36660" x2="12576" y2="36660"/>
                        <a14:foregroundMark x1="14097" y1="29097" x2="14097" y2="29097"/>
                        <a14:foregroundMark x1="15314" y1="25735" x2="15314" y2="25735"/>
                        <a14:foregroundMark x1="17748" y1="22794" x2="17748" y2="22794"/>
                        <a14:foregroundMark x1="19675" y1="21113" x2="19675" y2="21113"/>
                        <a14:foregroundMark x1="20284" y1="18487" x2="20284" y2="18487"/>
                        <a14:foregroundMark x1="22819" y1="17227" x2="22819" y2="17227"/>
                        <a14:foregroundMark x1="22008" y1="16282" x2="22008" y2="16282"/>
                        <a14:foregroundMark x1="24138" y1="14391" x2="24138" y2="14391"/>
                        <a14:foregroundMark x1="27181" y1="12605" x2="27181" y2="12605"/>
                        <a14:foregroundMark x1="29817" y1="11870" x2="29817" y2="11870"/>
                        <a14:foregroundMark x1="31237" y1="9769" x2="31237" y2="9769"/>
                        <a14:foregroundMark x1="36410" y1="7983" x2="36410" y2="7983"/>
                        <a14:foregroundMark x1="40568" y1="7248" x2="40568" y2="7248"/>
                        <a14:foregroundMark x1="45639" y1="6618" x2="45639" y2="6618"/>
                        <a14:foregroundMark x1="50710" y1="5357" x2="50710" y2="5357"/>
                        <a14:foregroundMark x1="56795" y1="5042" x2="56795" y2="5042"/>
                        <a14:foregroundMark x1="61968" y1="6513" x2="61968" y2="6513"/>
                        <a14:foregroundMark x1="64604" y1="7353" x2="64604" y2="7353"/>
                        <a14:foregroundMark x1="68357" y1="8298" x2="68357" y2="8298"/>
                        <a14:foregroundMark x1="71602" y1="8824" x2="71602" y2="8824"/>
                        <a14:foregroundMark x1="74442" y1="10189" x2="74442" y2="10189"/>
                        <a14:foregroundMark x1="76978" y1="11555" x2="76978" y2="11555"/>
                        <a14:foregroundMark x1="83367" y1="11134" x2="83367" y2="11134"/>
                        <a14:foregroundMark x1="85091" y1="20168" x2="85091" y2="20168"/>
                        <a14:foregroundMark x1="88540" y1="22374" x2="88540" y2="22374"/>
                        <a14:backgroundMark x1="12677" y1="11765" x2="12677" y2="11765"/>
                        <a14:backgroundMark x1="6389" y1="53256" x2="6389" y2="53256"/>
                        <a14:backgroundMark x1="7505" y1="57038" x2="7505" y2="57038"/>
                        <a14:backgroundMark x1="7708" y1="62185" x2="7708" y2="62185"/>
                        <a14:backgroundMark x1="8114" y1="45798" x2="8114" y2="45798"/>
                        <a14:backgroundMark x1="25254" y1="15651" x2="25254" y2="15651"/>
                        <a14:backgroundMark x1="32860" y1="11660" x2="32860" y2="11660"/>
                        <a14:backgroundMark x1="47667" y1="6092" x2="47667" y2="6092"/>
                      </a14:backgroundRemoval>
                    </a14:imgEffect>
                  </a14:imgLayer>
                </a14:imgProps>
              </a:ext>
            </a:extLst>
          </a:blip>
          <a:stretch>
            <a:fillRect/>
          </a:stretch>
        </p:blipFill>
        <p:spPr>
          <a:xfrm>
            <a:off x="2227713" y="5699250"/>
            <a:ext cx="992078" cy="957869"/>
          </a:xfrm>
          <a:prstGeom prst="rect">
            <a:avLst/>
          </a:prstGeom>
        </p:spPr>
      </p:pic>
      <p:pic>
        <p:nvPicPr>
          <p:cNvPr id="6" name="Resim 5"/>
          <p:cNvPicPr>
            <a:picLocks noChangeAspect="1"/>
          </p:cNvPicPr>
          <p:nvPr/>
        </p:nvPicPr>
        <p:blipFill>
          <a:blip r:embed="rId5"/>
          <a:stretch>
            <a:fillRect/>
          </a:stretch>
        </p:blipFill>
        <p:spPr>
          <a:xfrm>
            <a:off x="5003839" y="5829207"/>
            <a:ext cx="2352305" cy="842018"/>
          </a:xfrm>
          <a:prstGeom prst="rect">
            <a:avLst/>
          </a:prstGeom>
        </p:spPr>
      </p:pic>
      <p:sp>
        <p:nvSpPr>
          <p:cNvPr id="7" name="Dikdörtgen 6"/>
          <p:cNvSpPr/>
          <p:nvPr/>
        </p:nvSpPr>
        <p:spPr>
          <a:xfrm>
            <a:off x="3219791" y="150125"/>
            <a:ext cx="5867741" cy="1198277"/>
          </a:xfrm>
          <a:prstGeom prst="rect">
            <a:avLst/>
          </a:prstGeom>
        </p:spPr>
        <p:txBody>
          <a:bodyPr wrap="square">
            <a:spAutoFit/>
          </a:bodyPr>
          <a:lstStyle/>
          <a:p>
            <a:pPr algn="ctr">
              <a:lnSpc>
                <a:spcPct val="115000"/>
              </a:lnSpc>
              <a:spcAft>
                <a:spcPts val="1000"/>
              </a:spcAft>
            </a:pPr>
            <a:r>
              <a:rPr lang="tr-TR" sz="1600" b="1" dirty="0" smtClean="0">
                <a:latin typeface="Times New Roman" panose="02020603050405020304" pitchFamily="18" charset="0"/>
                <a:ea typeface="Calibri" panose="020F0502020204030204" pitchFamily="34" charset="0"/>
                <a:cs typeface="Arial" panose="020B0604020202020204" pitchFamily="34" charset="0"/>
              </a:rPr>
              <a:t>AVRUPALI </a:t>
            </a:r>
            <a:r>
              <a:rPr lang="tr-TR" sz="1600" b="1" dirty="0">
                <a:latin typeface="Times New Roman" panose="02020603050405020304" pitchFamily="18" charset="0"/>
                <a:ea typeface="Calibri" panose="020F0502020204030204" pitchFamily="34" charset="0"/>
                <a:cs typeface="Arial" panose="020B0604020202020204" pitchFamily="34" charset="0"/>
              </a:rPr>
              <a:t>SEÇKİN </a:t>
            </a:r>
            <a:r>
              <a:rPr lang="tr-TR" sz="1600" b="1" dirty="0" smtClean="0">
                <a:latin typeface="Times New Roman" panose="02020603050405020304" pitchFamily="18" charset="0"/>
                <a:ea typeface="Calibri" panose="020F0502020204030204" pitchFamily="34" charset="0"/>
                <a:cs typeface="Arial" panose="020B0604020202020204" pitchFamily="34" charset="0"/>
              </a:rPr>
              <a:t>DESTİNASYONLAR</a:t>
            </a:r>
            <a:r>
              <a:rPr lang="tr-TR" sz="1600" b="1" dirty="0" smtClean="0">
                <a:latin typeface="Calibri" panose="020F0502020204030204" pitchFamily="34" charset="0"/>
                <a:ea typeface="Calibri" panose="020F0502020204030204" pitchFamily="34" charset="0"/>
                <a:cs typeface="Arial" panose="020B0604020202020204" pitchFamily="34" charset="0"/>
              </a:rPr>
              <a:t> </a:t>
            </a:r>
            <a:r>
              <a:rPr lang="tr-TR" sz="1600" b="1" dirty="0" smtClean="0">
                <a:latin typeface="Times New Roman" panose="02020603050405020304" pitchFamily="18" charset="0"/>
                <a:ea typeface="Calibri" panose="020F0502020204030204" pitchFamily="34" charset="0"/>
                <a:cs typeface="Arial" panose="020B0604020202020204" pitchFamily="34" charset="0"/>
              </a:rPr>
              <a:t>YARIŞMASI 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i="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European</a:t>
            </a:r>
            <a:r>
              <a:rPr lang="tr-TR" sz="1600" b="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Destinations</a:t>
            </a:r>
            <a:r>
              <a:rPr lang="tr-TR" sz="1600" b="1" dirty="0">
                <a:latin typeface="Times New Roman" panose="02020603050405020304" pitchFamily="18" charset="0"/>
                <a:ea typeface="Calibri" panose="020F0502020204030204" pitchFamily="34" charset="0"/>
                <a:cs typeface="Arial" panose="020B0604020202020204" pitchFamily="34" charset="0"/>
              </a:rPr>
              <a:t> of </a:t>
            </a:r>
            <a:r>
              <a:rPr lang="tr-TR" sz="1600" b="1" dirty="0" err="1">
                <a:latin typeface="Times New Roman" panose="02020603050405020304" pitchFamily="18" charset="0"/>
                <a:ea typeface="Calibri" panose="020F0502020204030204" pitchFamily="34" charset="0"/>
                <a:cs typeface="Arial" panose="020B0604020202020204" pitchFamily="34" charset="0"/>
              </a:rPr>
              <a:t>ExcelleNce</a:t>
            </a:r>
            <a:r>
              <a:rPr lang="tr-TR" sz="1600" b="1" dirty="0">
                <a:latin typeface="Calibri" panose="020F0502020204030204" pitchFamily="34" charset="0"/>
                <a:ea typeface="Calibri" panose="020F0502020204030204" pitchFamily="34" charset="0"/>
                <a:cs typeface="Arial" panose="020B0604020202020204" pitchFamily="34" charset="0"/>
              </a:rPr>
              <a:t> </a:t>
            </a:r>
            <a:r>
              <a:rPr lang="tr-TR" sz="1600" b="1" dirty="0">
                <a:latin typeface="Times New Roman" panose="02020603050405020304" pitchFamily="18" charset="0"/>
                <a:ea typeface="Calibri" panose="020F0502020204030204" pitchFamily="34" charset="0"/>
                <a:cs typeface="Arial" panose="020B0604020202020204" pitchFamily="34" charset="0"/>
              </a:rPr>
              <a:t>EDEN </a:t>
            </a:r>
            <a:r>
              <a:rPr lang="tr-TR" sz="1600" b="1" dirty="0" smtClean="0">
                <a:latin typeface="Times New Roman" panose="02020603050405020304" pitchFamily="18" charset="0"/>
                <a:ea typeface="Calibri" panose="020F0502020204030204" pitchFamily="34" charset="0"/>
                <a:cs typeface="Arial" panose="020B0604020202020204" pitchFamily="34" charset="0"/>
              </a:rPr>
              <a:t>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u="sng" dirty="0">
                <a:latin typeface="Times New Roman" panose="02020603050405020304" pitchFamily="18" charset="0"/>
                <a:ea typeface="Calibri" panose="020F0502020204030204" pitchFamily="34" charset="0"/>
                <a:cs typeface="Arial" panose="020B0604020202020204" pitchFamily="34" charset="0"/>
              </a:rPr>
              <a:t>SAĞLIK VE ESENLİK TURİZMİ</a:t>
            </a:r>
            <a:endParaRPr lang="tr-TR"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Dikdörtgen 1"/>
          <p:cNvSpPr/>
          <p:nvPr/>
        </p:nvSpPr>
        <p:spPr>
          <a:xfrm>
            <a:off x="2450592" y="1949894"/>
            <a:ext cx="8668512" cy="3277820"/>
          </a:xfrm>
          <a:prstGeom prst="rect">
            <a:avLst/>
          </a:prstGeom>
        </p:spPr>
        <p:txBody>
          <a:bodyPr wrap="square">
            <a:spAutoFit/>
          </a:bodyPr>
          <a:lstStyle/>
          <a:p>
            <a:pPr algn="just">
              <a:lnSpc>
                <a:spcPct val="115000"/>
              </a:lnSpc>
              <a:spcBef>
                <a:spcPts val="2400"/>
              </a:spcBef>
              <a:spcAft>
                <a:spcPts val="0"/>
              </a:spcAft>
            </a:pPr>
            <a:r>
              <a:rPr lang="tr-TR" b="1" kern="0" dirty="0">
                <a:solidFill>
                  <a:srgbClr val="365F91"/>
                </a:solidFill>
                <a:latin typeface="Times New Roman" panose="02020603050405020304" pitchFamily="18" charset="0"/>
                <a:ea typeface="Times New Roman" panose="02020603050405020304" pitchFamily="18" charset="0"/>
                <a:cs typeface="Times New Roman" panose="02020603050405020304" pitchFamily="18" charset="0"/>
              </a:rPr>
              <a:t>TEKLİFLERİN DEĞERLENDİRİLMESİ VE SEÇİM SÜRECİ</a:t>
            </a:r>
            <a:endParaRPr lang="tr-TR"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Arial" panose="020B0604020202020204" pitchFamily="34" charset="0"/>
              </a:rPr>
              <a:t> </a:t>
            </a:r>
            <a:endParaRPr lang="tr-TR" dirty="0">
              <a:latin typeface="Calibri" panose="020F0502020204030204" pitchFamily="34" charset="0"/>
              <a:ea typeface="Calibri" panose="020F0502020204030204" pitchFamily="34" charset="0"/>
              <a:cs typeface="Arial" panose="020B0604020202020204" pitchFamily="34" charset="0"/>
            </a:endParaRPr>
          </a:p>
          <a:p>
            <a:pPr marL="285750" indent="-285750" algn="just">
              <a:lnSpc>
                <a:spcPct val="115000"/>
              </a:lnSpc>
              <a:spcAft>
                <a:spcPts val="0"/>
              </a:spcAft>
              <a:buFont typeface="Arial" panose="020B0604020202020204" pitchFamily="34" charset="0"/>
              <a:buChar char="•"/>
            </a:pPr>
            <a:r>
              <a:rPr lang="tr-TR" dirty="0">
                <a:latin typeface="Times New Roman" panose="02020603050405020304" pitchFamily="18" charset="0"/>
                <a:ea typeface="Calibri" panose="020F0502020204030204" pitchFamily="34" charset="0"/>
                <a:cs typeface="Arial" panose="020B0604020202020204" pitchFamily="34" charset="0"/>
              </a:rPr>
              <a:t>Bu yarışma kapsamında yapılacak başvurular bağımsız değerlendiriciler tarafından değerlendirilecektir. </a:t>
            </a:r>
            <a:endParaRPr lang="tr-TR" dirty="0" smtClean="0">
              <a:latin typeface="Times New Roman" panose="02020603050405020304" pitchFamily="18" charset="0"/>
              <a:ea typeface="Calibri" panose="020F0502020204030204" pitchFamily="34" charset="0"/>
              <a:cs typeface="Arial" panose="020B0604020202020204" pitchFamily="34" charset="0"/>
            </a:endParaRPr>
          </a:p>
          <a:p>
            <a:pPr marL="285750" indent="-285750" algn="just">
              <a:lnSpc>
                <a:spcPct val="115000"/>
              </a:lnSpc>
              <a:spcAft>
                <a:spcPts val="0"/>
              </a:spcAft>
              <a:buFont typeface="Arial" panose="020B0604020202020204" pitchFamily="34" charset="0"/>
              <a:buChar char="•"/>
            </a:pPr>
            <a:endParaRPr lang="tr-TR" dirty="0" smtClean="0">
              <a:latin typeface="Times New Roman" panose="02020603050405020304" pitchFamily="18" charset="0"/>
              <a:ea typeface="Calibri" panose="020F0502020204030204" pitchFamily="34" charset="0"/>
              <a:cs typeface="Arial" panose="020B0604020202020204" pitchFamily="34" charset="0"/>
            </a:endParaRPr>
          </a:p>
          <a:p>
            <a:pPr marL="285750" indent="-285750" algn="just">
              <a:lnSpc>
                <a:spcPct val="115000"/>
              </a:lnSpc>
              <a:spcAft>
                <a:spcPts val="0"/>
              </a:spcAft>
              <a:buFont typeface="Arial" panose="020B0604020202020204" pitchFamily="34" charset="0"/>
              <a:buChar char="•"/>
            </a:pPr>
            <a:r>
              <a:rPr lang="tr-TR" dirty="0" smtClean="0">
                <a:latin typeface="Times New Roman" panose="02020603050405020304" pitchFamily="18" charset="0"/>
                <a:ea typeface="Calibri" panose="020F0502020204030204" pitchFamily="34" charset="0"/>
                <a:cs typeface="Arial" panose="020B0604020202020204" pitchFamily="34" charset="0"/>
              </a:rPr>
              <a:t>Değerlendirme </a:t>
            </a:r>
            <a:r>
              <a:rPr lang="tr-TR" dirty="0">
                <a:latin typeface="Times New Roman" panose="02020603050405020304" pitchFamily="18" charset="0"/>
                <a:ea typeface="Calibri" panose="020F0502020204030204" pitchFamily="34" charset="0"/>
                <a:cs typeface="Arial" panose="020B0604020202020204" pitchFamily="34" charset="0"/>
              </a:rPr>
              <a:t>sonucunda elde edilecek puan sıralamasına göre finalistler belirlenecek ve bu destinasyonlara saha ziyaretleri gerçekleştirilerek 2019 yılı EDEN ulusal destinasyonu tespit edilecektir. </a:t>
            </a:r>
            <a:endParaRPr lang="tr-TR" dirty="0" smtClean="0">
              <a:latin typeface="Times New Roman" panose="02020603050405020304" pitchFamily="18" charset="0"/>
              <a:ea typeface="Calibri" panose="020F0502020204030204" pitchFamily="34" charset="0"/>
              <a:cs typeface="Arial" panose="020B0604020202020204" pitchFamily="34" charset="0"/>
            </a:endParaRPr>
          </a:p>
          <a:p>
            <a:pPr marL="285750" indent="-285750" algn="just">
              <a:lnSpc>
                <a:spcPct val="115000"/>
              </a:lnSpc>
              <a:spcAft>
                <a:spcPts val="0"/>
              </a:spcAft>
              <a:buFont typeface="Arial" panose="020B0604020202020204" pitchFamily="34" charset="0"/>
              <a:buChar char="•"/>
            </a:pPr>
            <a:endParaRPr lang="tr-TR" dirty="0" smtClean="0">
              <a:latin typeface="Times New Roman" panose="02020603050405020304" pitchFamily="18" charset="0"/>
              <a:ea typeface="Calibri" panose="020F0502020204030204" pitchFamily="34" charset="0"/>
              <a:cs typeface="Arial" panose="020B0604020202020204" pitchFamily="34" charset="0"/>
            </a:endParaRPr>
          </a:p>
          <a:p>
            <a:pPr marL="285750" indent="-285750" algn="just">
              <a:lnSpc>
                <a:spcPct val="115000"/>
              </a:lnSpc>
              <a:spcAft>
                <a:spcPts val="0"/>
              </a:spcAft>
              <a:buFont typeface="Arial" panose="020B0604020202020204" pitchFamily="34" charset="0"/>
              <a:buChar char="•"/>
            </a:pPr>
            <a:r>
              <a:rPr lang="tr-TR" dirty="0" smtClean="0">
                <a:latin typeface="Times New Roman" panose="02020603050405020304" pitchFamily="18" charset="0"/>
                <a:ea typeface="Calibri" panose="020F0502020204030204" pitchFamily="34" charset="0"/>
                <a:cs typeface="Arial" panose="020B0604020202020204" pitchFamily="34" charset="0"/>
              </a:rPr>
              <a:t>Tüm </a:t>
            </a:r>
            <a:r>
              <a:rPr lang="tr-TR" dirty="0">
                <a:latin typeface="Times New Roman" panose="02020603050405020304" pitchFamily="18" charset="0"/>
                <a:ea typeface="Calibri" panose="020F0502020204030204" pitchFamily="34" charset="0"/>
                <a:cs typeface="Arial" panose="020B0604020202020204" pitchFamily="34" charset="0"/>
              </a:rPr>
              <a:t>başvuru sahiplerinden, ek bilgi ve belge sağlamaları istenebilir. </a:t>
            </a:r>
            <a:endParaRPr lang="tr-TR"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53156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192" y="5663787"/>
            <a:ext cx="1051912" cy="1028793"/>
          </a:xfrm>
          <a:prstGeom prst="rect">
            <a:avLst/>
          </a:prstGeom>
        </p:spPr>
      </p:pic>
      <p:pic>
        <p:nvPicPr>
          <p:cNvPr id="5" name="Resim 4"/>
          <p:cNvPicPr>
            <a:picLocks noChangeAspect="1"/>
          </p:cNvPicPr>
          <p:nvPr/>
        </p:nvPicPr>
        <p:blipFill>
          <a:blip r:embed="rId3">
            <a:extLst>
              <a:ext uri="{BEBA8EAE-BF5A-486C-A8C5-ECC9F3942E4B}">
                <a14:imgProps xmlns:a14="http://schemas.microsoft.com/office/drawing/2010/main">
                  <a14:imgLayer r:embed="rId4">
                    <a14:imgEffect>
                      <a14:backgroundRemoval t="420" b="100000" l="0" r="100000">
                        <a14:foregroundMark x1="10953" y1="72689" x2="10953" y2="72689"/>
                        <a14:foregroundMark x1="11562" y1="67122" x2="11562" y2="67122"/>
                        <a14:foregroundMark x1="9432" y1="61660" x2="9432" y2="61660"/>
                        <a14:foregroundMark x1="8519" y1="59559" x2="8519" y2="59559"/>
                        <a14:foregroundMark x1="8114" y1="53992" x2="8114" y2="53992"/>
                        <a14:foregroundMark x1="8215" y1="50420" x2="8215" y2="50420"/>
                        <a14:foregroundMark x1="9026" y1="45168" x2="9026" y2="45168"/>
                        <a14:foregroundMark x1="11055" y1="41071" x2="11055" y2="41071"/>
                        <a14:foregroundMark x1="12576" y1="36660" x2="12576" y2="36660"/>
                        <a14:foregroundMark x1="14097" y1="29097" x2="14097" y2="29097"/>
                        <a14:foregroundMark x1="15314" y1="25735" x2="15314" y2="25735"/>
                        <a14:foregroundMark x1="17748" y1="22794" x2="17748" y2="22794"/>
                        <a14:foregroundMark x1="19675" y1="21113" x2="19675" y2="21113"/>
                        <a14:foregroundMark x1="20284" y1="18487" x2="20284" y2="18487"/>
                        <a14:foregroundMark x1="22819" y1="17227" x2="22819" y2="17227"/>
                        <a14:foregroundMark x1="22008" y1="16282" x2="22008" y2="16282"/>
                        <a14:foregroundMark x1="24138" y1="14391" x2="24138" y2="14391"/>
                        <a14:foregroundMark x1="27181" y1="12605" x2="27181" y2="12605"/>
                        <a14:foregroundMark x1="29817" y1="11870" x2="29817" y2="11870"/>
                        <a14:foregroundMark x1="31237" y1="9769" x2="31237" y2="9769"/>
                        <a14:foregroundMark x1="36410" y1="7983" x2="36410" y2="7983"/>
                        <a14:foregroundMark x1="40568" y1="7248" x2="40568" y2="7248"/>
                        <a14:foregroundMark x1="45639" y1="6618" x2="45639" y2="6618"/>
                        <a14:foregroundMark x1="50710" y1="5357" x2="50710" y2="5357"/>
                        <a14:foregroundMark x1="56795" y1="5042" x2="56795" y2="5042"/>
                        <a14:foregroundMark x1="61968" y1="6513" x2="61968" y2="6513"/>
                        <a14:foregroundMark x1="64604" y1="7353" x2="64604" y2="7353"/>
                        <a14:foregroundMark x1="68357" y1="8298" x2="68357" y2="8298"/>
                        <a14:foregroundMark x1="71602" y1="8824" x2="71602" y2="8824"/>
                        <a14:foregroundMark x1="74442" y1="10189" x2="74442" y2="10189"/>
                        <a14:foregroundMark x1="76978" y1="11555" x2="76978" y2="11555"/>
                        <a14:foregroundMark x1="83367" y1="11134" x2="83367" y2="11134"/>
                        <a14:foregroundMark x1="85091" y1="20168" x2="85091" y2="20168"/>
                        <a14:foregroundMark x1="88540" y1="22374" x2="88540" y2="22374"/>
                        <a14:backgroundMark x1="12677" y1="11765" x2="12677" y2="11765"/>
                        <a14:backgroundMark x1="6389" y1="53256" x2="6389" y2="53256"/>
                        <a14:backgroundMark x1="7505" y1="57038" x2="7505" y2="57038"/>
                        <a14:backgroundMark x1="7708" y1="62185" x2="7708" y2="62185"/>
                        <a14:backgroundMark x1="8114" y1="45798" x2="8114" y2="45798"/>
                        <a14:backgroundMark x1="25254" y1="15651" x2="25254" y2="15651"/>
                        <a14:backgroundMark x1="32860" y1="11660" x2="32860" y2="11660"/>
                        <a14:backgroundMark x1="47667" y1="6092" x2="47667" y2="6092"/>
                      </a14:backgroundRemoval>
                    </a14:imgEffect>
                  </a14:imgLayer>
                </a14:imgProps>
              </a:ext>
            </a:extLst>
          </a:blip>
          <a:stretch>
            <a:fillRect/>
          </a:stretch>
        </p:blipFill>
        <p:spPr>
          <a:xfrm>
            <a:off x="2227713" y="5699250"/>
            <a:ext cx="992078" cy="957869"/>
          </a:xfrm>
          <a:prstGeom prst="rect">
            <a:avLst/>
          </a:prstGeom>
        </p:spPr>
      </p:pic>
      <p:pic>
        <p:nvPicPr>
          <p:cNvPr id="6" name="Resim 5"/>
          <p:cNvPicPr>
            <a:picLocks noChangeAspect="1"/>
          </p:cNvPicPr>
          <p:nvPr/>
        </p:nvPicPr>
        <p:blipFill>
          <a:blip r:embed="rId5"/>
          <a:stretch>
            <a:fillRect/>
          </a:stretch>
        </p:blipFill>
        <p:spPr>
          <a:xfrm>
            <a:off x="5003839" y="5829207"/>
            <a:ext cx="2352305" cy="842018"/>
          </a:xfrm>
          <a:prstGeom prst="rect">
            <a:avLst/>
          </a:prstGeom>
        </p:spPr>
      </p:pic>
      <p:sp>
        <p:nvSpPr>
          <p:cNvPr id="7" name="Dikdörtgen 6"/>
          <p:cNvSpPr/>
          <p:nvPr/>
        </p:nvSpPr>
        <p:spPr>
          <a:xfrm>
            <a:off x="3219791" y="150125"/>
            <a:ext cx="5867741" cy="1198277"/>
          </a:xfrm>
          <a:prstGeom prst="rect">
            <a:avLst/>
          </a:prstGeom>
        </p:spPr>
        <p:txBody>
          <a:bodyPr wrap="square">
            <a:spAutoFit/>
          </a:bodyPr>
          <a:lstStyle/>
          <a:p>
            <a:pPr algn="ctr">
              <a:lnSpc>
                <a:spcPct val="115000"/>
              </a:lnSpc>
              <a:spcAft>
                <a:spcPts val="1000"/>
              </a:spcAft>
            </a:pPr>
            <a:r>
              <a:rPr lang="tr-TR" sz="1600" b="1" dirty="0" smtClean="0">
                <a:latin typeface="Times New Roman" panose="02020603050405020304" pitchFamily="18" charset="0"/>
                <a:ea typeface="Calibri" panose="020F0502020204030204" pitchFamily="34" charset="0"/>
                <a:cs typeface="Arial" panose="020B0604020202020204" pitchFamily="34" charset="0"/>
              </a:rPr>
              <a:t>AVRUPALI </a:t>
            </a:r>
            <a:r>
              <a:rPr lang="tr-TR" sz="1600" b="1" dirty="0">
                <a:latin typeface="Times New Roman" panose="02020603050405020304" pitchFamily="18" charset="0"/>
                <a:ea typeface="Calibri" panose="020F0502020204030204" pitchFamily="34" charset="0"/>
                <a:cs typeface="Arial" panose="020B0604020202020204" pitchFamily="34" charset="0"/>
              </a:rPr>
              <a:t>SEÇKİN </a:t>
            </a:r>
            <a:r>
              <a:rPr lang="tr-TR" sz="1600" b="1" dirty="0" smtClean="0">
                <a:latin typeface="Times New Roman" panose="02020603050405020304" pitchFamily="18" charset="0"/>
                <a:ea typeface="Calibri" panose="020F0502020204030204" pitchFamily="34" charset="0"/>
                <a:cs typeface="Arial" panose="020B0604020202020204" pitchFamily="34" charset="0"/>
              </a:rPr>
              <a:t>DESTİNASYONLAR</a:t>
            </a:r>
            <a:r>
              <a:rPr lang="tr-TR" sz="1600" b="1" dirty="0" smtClean="0">
                <a:latin typeface="Calibri" panose="020F0502020204030204" pitchFamily="34" charset="0"/>
                <a:ea typeface="Calibri" panose="020F0502020204030204" pitchFamily="34" charset="0"/>
                <a:cs typeface="Arial" panose="020B0604020202020204" pitchFamily="34" charset="0"/>
              </a:rPr>
              <a:t> </a:t>
            </a:r>
            <a:r>
              <a:rPr lang="tr-TR" sz="1600" b="1" dirty="0" smtClean="0">
                <a:latin typeface="Times New Roman" panose="02020603050405020304" pitchFamily="18" charset="0"/>
                <a:ea typeface="Calibri" panose="020F0502020204030204" pitchFamily="34" charset="0"/>
                <a:cs typeface="Arial" panose="020B0604020202020204" pitchFamily="34" charset="0"/>
              </a:rPr>
              <a:t>YARIŞMASI 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i="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European</a:t>
            </a:r>
            <a:r>
              <a:rPr lang="tr-TR" sz="1600" b="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Destinations</a:t>
            </a:r>
            <a:r>
              <a:rPr lang="tr-TR" sz="1600" b="1" dirty="0">
                <a:latin typeface="Times New Roman" panose="02020603050405020304" pitchFamily="18" charset="0"/>
                <a:ea typeface="Calibri" panose="020F0502020204030204" pitchFamily="34" charset="0"/>
                <a:cs typeface="Arial" panose="020B0604020202020204" pitchFamily="34" charset="0"/>
              </a:rPr>
              <a:t> of </a:t>
            </a:r>
            <a:r>
              <a:rPr lang="tr-TR" sz="1600" b="1" dirty="0" err="1">
                <a:latin typeface="Times New Roman" panose="02020603050405020304" pitchFamily="18" charset="0"/>
                <a:ea typeface="Calibri" panose="020F0502020204030204" pitchFamily="34" charset="0"/>
                <a:cs typeface="Arial" panose="020B0604020202020204" pitchFamily="34" charset="0"/>
              </a:rPr>
              <a:t>ExcelleNce</a:t>
            </a:r>
            <a:r>
              <a:rPr lang="tr-TR" sz="1600" b="1" dirty="0">
                <a:latin typeface="Calibri" panose="020F0502020204030204" pitchFamily="34" charset="0"/>
                <a:ea typeface="Calibri" panose="020F0502020204030204" pitchFamily="34" charset="0"/>
                <a:cs typeface="Arial" panose="020B0604020202020204" pitchFamily="34" charset="0"/>
              </a:rPr>
              <a:t> </a:t>
            </a:r>
            <a:r>
              <a:rPr lang="tr-TR" sz="1600" b="1" dirty="0">
                <a:latin typeface="Times New Roman" panose="02020603050405020304" pitchFamily="18" charset="0"/>
                <a:ea typeface="Calibri" panose="020F0502020204030204" pitchFamily="34" charset="0"/>
                <a:cs typeface="Arial" panose="020B0604020202020204" pitchFamily="34" charset="0"/>
              </a:rPr>
              <a:t>EDEN </a:t>
            </a:r>
            <a:r>
              <a:rPr lang="tr-TR" sz="1600" b="1" dirty="0" smtClean="0">
                <a:latin typeface="Times New Roman" panose="02020603050405020304" pitchFamily="18" charset="0"/>
                <a:ea typeface="Calibri" panose="020F0502020204030204" pitchFamily="34" charset="0"/>
                <a:cs typeface="Arial" panose="020B0604020202020204" pitchFamily="34" charset="0"/>
              </a:rPr>
              <a:t>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u="sng" dirty="0">
                <a:latin typeface="Times New Roman" panose="02020603050405020304" pitchFamily="18" charset="0"/>
                <a:ea typeface="Calibri" panose="020F0502020204030204" pitchFamily="34" charset="0"/>
                <a:cs typeface="Arial" panose="020B0604020202020204" pitchFamily="34" charset="0"/>
              </a:rPr>
              <a:t>SAĞLIK VE ESENLİK TURİZMİ</a:t>
            </a:r>
            <a:endParaRPr lang="tr-TR"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Dikdörtgen 9"/>
          <p:cNvSpPr/>
          <p:nvPr/>
        </p:nvSpPr>
        <p:spPr>
          <a:xfrm>
            <a:off x="2560320" y="1580406"/>
            <a:ext cx="8558784" cy="1685077"/>
          </a:xfrm>
          <a:prstGeom prst="rect">
            <a:avLst/>
          </a:prstGeom>
        </p:spPr>
        <p:txBody>
          <a:bodyPr wrap="square">
            <a:spAutoFit/>
          </a:bodyPr>
          <a:lstStyle/>
          <a:p>
            <a:pPr algn="just">
              <a:lnSpc>
                <a:spcPct val="115000"/>
              </a:lnSpc>
              <a:spcBef>
                <a:spcPts val="2400"/>
              </a:spcBef>
              <a:spcAft>
                <a:spcPts val="0"/>
              </a:spcAft>
            </a:pPr>
            <a:r>
              <a:rPr lang="tr-TR" b="1" kern="0" dirty="0">
                <a:solidFill>
                  <a:srgbClr val="365F91"/>
                </a:solidFill>
                <a:latin typeface="Times New Roman" panose="02020603050405020304" pitchFamily="18" charset="0"/>
                <a:ea typeface="Times New Roman" panose="02020603050405020304" pitchFamily="18" charset="0"/>
                <a:cs typeface="Times New Roman" panose="02020603050405020304" pitchFamily="18" charset="0"/>
              </a:rPr>
              <a:t>SEÇİM KRİTERLERİ</a:t>
            </a:r>
            <a:endParaRPr lang="tr-TR"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tr-TR" b="1" dirty="0">
                <a:latin typeface="Times New Roman" panose="02020603050405020304" pitchFamily="18" charset="0"/>
                <a:ea typeface="Calibri" panose="020F0502020204030204" pitchFamily="34" charset="0"/>
                <a:cs typeface="Arial" panose="020B0604020202020204" pitchFamily="34" charset="0"/>
              </a:rPr>
              <a:t> </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Arial" panose="020B0604020202020204" pitchFamily="34" charset="0"/>
              </a:rPr>
              <a:t>Ulusal seçim sürecinde tüm aday destinasyonlar, uygunluk kriterlerine göre değerlendirilecek, uygun bulunanlar aşağıda belirtilen seçim kriterlerine göre puanlanacaktır.</a:t>
            </a:r>
            <a:endParaRPr lang="tr-TR"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1" name="Tablo 10"/>
          <p:cNvGraphicFramePr>
            <a:graphicFrameLocks noGrp="1"/>
          </p:cNvGraphicFramePr>
          <p:nvPr>
            <p:extLst>
              <p:ext uri="{D42A27DB-BD31-4B8C-83A1-F6EECF244321}">
                <p14:modId xmlns:p14="http://schemas.microsoft.com/office/powerpoint/2010/main" val="752524521"/>
              </p:ext>
            </p:extLst>
          </p:nvPr>
        </p:nvGraphicFramePr>
        <p:xfrm>
          <a:off x="2723752" y="3497487"/>
          <a:ext cx="8395352" cy="1714500"/>
        </p:xfrm>
        <a:graphic>
          <a:graphicData uri="http://schemas.openxmlformats.org/drawingml/2006/table">
            <a:tbl>
              <a:tblPr firstRow="1" firstCol="1" bandRow="1"/>
              <a:tblGrid>
                <a:gridCol w="6013411">
                  <a:extLst>
                    <a:ext uri="{9D8B030D-6E8A-4147-A177-3AD203B41FA5}">
                      <a16:colId xmlns:a16="http://schemas.microsoft.com/office/drawing/2014/main" val="1981764521"/>
                    </a:ext>
                  </a:extLst>
                </a:gridCol>
                <a:gridCol w="2381941">
                  <a:extLst>
                    <a:ext uri="{9D8B030D-6E8A-4147-A177-3AD203B41FA5}">
                      <a16:colId xmlns:a16="http://schemas.microsoft.com/office/drawing/2014/main" val="1750538190"/>
                    </a:ext>
                  </a:extLst>
                </a:gridCol>
              </a:tblGrid>
              <a:tr h="90170">
                <a:tc>
                  <a:txBody>
                    <a:bodyPr/>
                    <a:lstStyle/>
                    <a:p>
                      <a:pPr algn="just">
                        <a:lnSpc>
                          <a:spcPct val="125000"/>
                        </a:lnSpc>
                        <a:spcAft>
                          <a:spcPts val="0"/>
                        </a:spcAft>
                      </a:pPr>
                      <a:r>
                        <a:rPr lang="tr-TR" sz="1800" b="1">
                          <a:effectLst/>
                          <a:latin typeface="Times New Roman" panose="02020603050405020304" pitchFamily="18" charset="0"/>
                          <a:ea typeface="Calibri" panose="020F0502020204030204" pitchFamily="34" charset="0"/>
                          <a:cs typeface="Arial" panose="020B0604020202020204" pitchFamily="34" charset="0"/>
                        </a:rPr>
                        <a:t>Seçim Kriterleri ve Anahtar Öğeler </a:t>
                      </a:r>
                      <a:endParaRPr lang="tr-T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800" b="1">
                          <a:effectLst/>
                          <a:latin typeface="Times New Roman" panose="02020603050405020304" pitchFamily="18" charset="0"/>
                          <a:ea typeface="Calibri" panose="020F0502020204030204" pitchFamily="34" charset="0"/>
                          <a:cs typeface="Arial" panose="020B0604020202020204" pitchFamily="34" charset="0"/>
                        </a:rPr>
                        <a:t>Azami Puan</a:t>
                      </a:r>
                      <a:endParaRPr lang="tr-T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268211"/>
                  </a:ext>
                </a:extLst>
              </a:tr>
              <a:tr h="40640">
                <a:tc>
                  <a:txBody>
                    <a:bodyPr/>
                    <a:lstStyle/>
                    <a:p>
                      <a:pPr algn="just">
                        <a:lnSpc>
                          <a:spcPct val="125000"/>
                        </a:lnSpc>
                        <a:spcAft>
                          <a:spcPts val="0"/>
                        </a:spcAft>
                      </a:pPr>
                      <a:r>
                        <a:rPr lang="tr-TR" sz="1800">
                          <a:effectLst/>
                          <a:latin typeface="Times New Roman" panose="02020603050405020304" pitchFamily="18" charset="0"/>
                          <a:ea typeface="Calibri" panose="020F0502020204030204" pitchFamily="34" charset="0"/>
                          <a:cs typeface="Arial" panose="020B0604020202020204" pitchFamily="34" charset="0"/>
                        </a:rPr>
                        <a:t>1. Öneri Destinasyonun Uygunluğu</a:t>
                      </a:r>
                      <a:endParaRPr lang="tr-T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800">
                          <a:effectLst/>
                          <a:latin typeface="Times New Roman" panose="02020603050405020304" pitchFamily="18" charset="0"/>
                          <a:ea typeface="Calibri" panose="020F0502020204030204" pitchFamily="34" charset="0"/>
                          <a:cs typeface="Arial" panose="020B0604020202020204" pitchFamily="34" charset="0"/>
                        </a:rPr>
                        <a:t>40</a:t>
                      </a:r>
                      <a:endParaRPr lang="tr-T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6007345"/>
                  </a:ext>
                </a:extLst>
              </a:tr>
              <a:tr h="0">
                <a:tc>
                  <a:txBody>
                    <a:bodyPr/>
                    <a:lstStyle/>
                    <a:p>
                      <a:pPr algn="just">
                        <a:lnSpc>
                          <a:spcPct val="125000"/>
                        </a:lnSpc>
                        <a:spcAft>
                          <a:spcPts val="0"/>
                        </a:spcAft>
                      </a:pPr>
                      <a:r>
                        <a:rPr lang="tr-TR" sz="1800">
                          <a:effectLst/>
                          <a:latin typeface="Times New Roman" panose="02020603050405020304" pitchFamily="18" charset="0"/>
                          <a:ea typeface="Calibri" panose="020F0502020204030204" pitchFamily="34" charset="0"/>
                          <a:cs typeface="Arial" panose="020B0604020202020204" pitchFamily="34" charset="0"/>
                        </a:rPr>
                        <a:t>2. Destinasyona İlişkin Genel Özellikler</a:t>
                      </a:r>
                      <a:endParaRPr lang="tr-T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800">
                          <a:effectLst/>
                          <a:latin typeface="Times New Roman" panose="02020603050405020304" pitchFamily="18" charset="0"/>
                          <a:ea typeface="Calibri" panose="020F0502020204030204" pitchFamily="34" charset="0"/>
                          <a:cs typeface="Arial" panose="020B0604020202020204" pitchFamily="34" charset="0"/>
                        </a:rPr>
                        <a:t>30</a:t>
                      </a:r>
                      <a:endParaRPr lang="tr-T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2715653"/>
                  </a:ext>
                </a:extLst>
              </a:tr>
              <a:tr h="0">
                <a:tc>
                  <a:txBody>
                    <a:bodyPr/>
                    <a:lstStyle/>
                    <a:p>
                      <a:pPr algn="just">
                        <a:lnSpc>
                          <a:spcPct val="125000"/>
                        </a:lnSpc>
                        <a:spcAft>
                          <a:spcPts val="0"/>
                        </a:spcAft>
                      </a:pPr>
                      <a:r>
                        <a:rPr lang="tr-TR" sz="1800">
                          <a:effectLst/>
                          <a:latin typeface="Times New Roman" panose="02020603050405020304" pitchFamily="18" charset="0"/>
                          <a:ea typeface="Calibri" panose="020F0502020204030204" pitchFamily="34" charset="0"/>
                          <a:cs typeface="Arial" panose="020B0604020202020204" pitchFamily="34" charset="0"/>
                        </a:rPr>
                        <a:t>3. Sürdürülebilirlik</a:t>
                      </a:r>
                      <a:endParaRPr lang="tr-T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800">
                          <a:effectLst/>
                          <a:latin typeface="Times New Roman" panose="02020603050405020304" pitchFamily="18" charset="0"/>
                          <a:ea typeface="Calibri" panose="020F0502020204030204" pitchFamily="34" charset="0"/>
                          <a:cs typeface="Arial" panose="020B0604020202020204" pitchFamily="34" charset="0"/>
                        </a:rPr>
                        <a:t>30</a:t>
                      </a:r>
                      <a:endParaRPr lang="tr-T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5489157"/>
                  </a:ext>
                </a:extLst>
              </a:tr>
              <a:tr h="0">
                <a:tc>
                  <a:txBody>
                    <a:bodyPr/>
                    <a:lstStyle/>
                    <a:p>
                      <a:pPr algn="just">
                        <a:lnSpc>
                          <a:spcPct val="125000"/>
                        </a:lnSpc>
                        <a:spcAft>
                          <a:spcPts val="0"/>
                        </a:spcAft>
                      </a:pPr>
                      <a:r>
                        <a:rPr lang="tr-TR" sz="1800" b="1">
                          <a:effectLst/>
                          <a:latin typeface="Times New Roman" panose="02020603050405020304" pitchFamily="18" charset="0"/>
                          <a:ea typeface="Calibri" panose="020F0502020204030204" pitchFamily="34" charset="0"/>
                          <a:cs typeface="Arial" panose="020B0604020202020204" pitchFamily="34" charset="0"/>
                        </a:rPr>
                        <a:t>Toplam Puan</a:t>
                      </a:r>
                      <a:endParaRPr lang="tr-T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800" b="1" dirty="0">
                          <a:effectLst/>
                          <a:latin typeface="Times New Roman" panose="02020603050405020304" pitchFamily="18" charset="0"/>
                          <a:ea typeface="Calibri" panose="020F0502020204030204" pitchFamily="34" charset="0"/>
                          <a:cs typeface="Arial" panose="020B0604020202020204" pitchFamily="34" charset="0"/>
                        </a:rPr>
                        <a:t>100</a:t>
                      </a:r>
                      <a:endParaRPr lang="tr-T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8923506"/>
                  </a:ext>
                </a:extLst>
              </a:tr>
            </a:tbl>
          </a:graphicData>
        </a:graphic>
      </p:graphicFrame>
    </p:spTree>
    <p:extLst>
      <p:ext uri="{BB962C8B-B14F-4D97-AF65-F5344CB8AC3E}">
        <p14:creationId xmlns:p14="http://schemas.microsoft.com/office/powerpoint/2010/main" val="3733607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192" y="5663787"/>
            <a:ext cx="1051912" cy="1028793"/>
          </a:xfrm>
          <a:prstGeom prst="rect">
            <a:avLst/>
          </a:prstGeom>
        </p:spPr>
      </p:pic>
      <p:pic>
        <p:nvPicPr>
          <p:cNvPr id="5" name="Resim 4"/>
          <p:cNvPicPr>
            <a:picLocks noChangeAspect="1"/>
          </p:cNvPicPr>
          <p:nvPr/>
        </p:nvPicPr>
        <p:blipFill>
          <a:blip r:embed="rId3">
            <a:extLst>
              <a:ext uri="{BEBA8EAE-BF5A-486C-A8C5-ECC9F3942E4B}">
                <a14:imgProps xmlns:a14="http://schemas.microsoft.com/office/drawing/2010/main">
                  <a14:imgLayer r:embed="rId4">
                    <a14:imgEffect>
                      <a14:backgroundRemoval t="420" b="100000" l="0" r="100000">
                        <a14:foregroundMark x1="10953" y1="72689" x2="10953" y2="72689"/>
                        <a14:foregroundMark x1="11562" y1="67122" x2="11562" y2="67122"/>
                        <a14:foregroundMark x1="9432" y1="61660" x2="9432" y2="61660"/>
                        <a14:foregroundMark x1="8519" y1="59559" x2="8519" y2="59559"/>
                        <a14:foregroundMark x1="8114" y1="53992" x2="8114" y2="53992"/>
                        <a14:foregroundMark x1="8215" y1="50420" x2="8215" y2="50420"/>
                        <a14:foregroundMark x1="9026" y1="45168" x2="9026" y2="45168"/>
                        <a14:foregroundMark x1="11055" y1="41071" x2="11055" y2="41071"/>
                        <a14:foregroundMark x1="12576" y1="36660" x2="12576" y2="36660"/>
                        <a14:foregroundMark x1="14097" y1="29097" x2="14097" y2="29097"/>
                        <a14:foregroundMark x1="15314" y1="25735" x2="15314" y2="25735"/>
                        <a14:foregroundMark x1="17748" y1="22794" x2="17748" y2="22794"/>
                        <a14:foregroundMark x1="19675" y1="21113" x2="19675" y2="21113"/>
                        <a14:foregroundMark x1="20284" y1="18487" x2="20284" y2="18487"/>
                        <a14:foregroundMark x1="22819" y1="17227" x2="22819" y2="17227"/>
                        <a14:foregroundMark x1="22008" y1="16282" x2="22008" y2="16282"/>
                        <a14:foregroundMark x1="24138" y1="14391" x2="24138" y2="14391"/>
                        <a14:foregroundMark x1="27181" y1="12605" x2="27181" y2="12605"/>
                        <a14:foregroundMark x1="29817" y1="11870" x2="29817" y2="11870"/>
                        <a14:foregroundMark x1="31237" y1="9769" x2="31237" y2="9769"/>
                        <a14:foregroundMark x1="36410" y1="7983" x2="36410" y2="7983"/>
                        <a14:foregroundMark x1="40568" y1="7248" x2="40568" y2="7248"/>
                        <a14:foregroundMark x1="45639" y1="6618" x2="45639" y2="6618"/>
                        <a14:foregroundMark x1="50710" y1="5357" x2="50710" y2="5357"/>
                        <a14:foregroundMark x1="56795" y1="5042" x2="56795" y2="5042"/>
                        <a14:foregroundMark x1="61968" y1="6513" x2="61968" y2="6513"/>
                        <a14:foregroundMark x1="64604" y1="7353" x2="64604" y2="7353"/>
                        <a14:foregroundMark x1="68357" y1="8298" x2="68357" y2="8298"/>
                        <a14:foregroundMark x1="71602" y1="8824" x2="71602" y2="8824"/>
                        <a14:foregroundMark x1="74442" y1="10189" x2="74442" y2="10189"/>
                        <a14:foregroundMark x1="76978" y1="11555" x2="76978" y2="11555"/>
                        <a14:foregroundMark x1="83367" y1="11134" x2="83367" y2="11134"/>
                        <a14:foregroundMark x1="85091" y1="20168" x2="85091" y2="20168"/>
                        <a14:foregroundMark x1="88540" y1="22374" x2="88540" y2="22374"/>
                        <a14:backgroundMark x1="12677" y1="11765" x2="12677" y2="11765"/>
                        <a14:backgroundMark x1="6389" y1="53256" x2="6389" y2="53256"/>
                        <a14:backgroundMark x1="7505" y1="57038" x2="7505" y2="57038"/>
                        <a14:backgroundMark x1="7708" y1="62185" x2="7708" y2="62185"/>
                        <a14:backgroundMark x1="8114" y1="45798" x2="8114" y2="45798"/>
                        <a14:backgroundMark x1="25254" y1="15651" x2="25254" y2="15651"/>
                        <a14:backgroundMark x1="32860" y1="11660" x2="32860" y2="11660"/>
                        <a14:backgroundMark x1="47667" y1="6092" x2="47667" y2="6092"/>
                      </a14:backgroundRemoval>
                    </a14:imgEffect>
                  </a14:imgLayer>
                </a14:imgProps>
              </a:ext>
            </a:extLst>
          </a:blip>
          <a:stretch>
            <a:fillRect/>
          </a:stretch>
        </p:blipFill>
        <p:spPr>
          <a:xfrm>
            <a:off x="2227713" y="5699250"/>
            <a:ext cx="992078" cy="957869"/>
          </a:xfrm>
          <a:prstGeom prst="rect">
            <a:avLst/>
          </a:prstGeom>
        </p:spPr>
      </p:pic>
      <p:pic>
        <p:nvPicPr>
          <p:cNvPr id="6" name="Resim 5"/>
          <p:cNvPicPr>
            <a:picLocks noChangeAspect="1"/>
          </p:cNvPicPr>
          <p:nvPr/>
        </p:nvPicPr>
        <p:blipFill>
          <a:blip r:embed="rId5"/>
          <a:stretch>
            <a:fillRect/>
          </a:stretch>
        </p:blipFill>
        <p:spPr>
          <a:xfrm>
            <a:off x="5003839" y="5829207"/>
            <a:ext cx="2352305" cy="842018"/>
          </a:xfrm>
          <a:prstGeom prst="rect">
            <a:avLst/>
          </a:prstGeom>
        </p:spPr>
      </p:pic>
      <p:sp>
        <p:nvSpPr>
          <p:cNvPr id="7" name="Dikdörtgen 6"/>
          <p:cNvSpPr/>
          <p:nvPr/>
        </p:nvSpPr>
        <p:spPr>
          <a:xfrm>
            <a:off x="3219791" y="150125"/>
            <a:ext cx="5867741" cy="1198277"/>
          </a:xfrm>
          <a:prstGeom prst="rect">
            <a:avLst/>
          </a:prstGeom>
        </p:spPr>
        <p:txBody>
          <a:bodyPr wrap="square">
            <a:spAutoFit/>
          </a:bodyPr>
          <a:lstStyle/>
          <a:p>
            <a:pPr algn="ctr">
              <a:lnSpc>
                <a:spcPct val="115000"/>
              </a:lnSpc>
              <a:spcAft>
                <a:spcPts val="1000"/>
              </a:spcAft>
            </a:pPr>
            <a:r>
              <a:rPr lang="tr-TR" sz="1600" b="1" dirty="0" smtClean="0">
                <a:latin typeface="Times New Roman" panose="02020603050405020304" pitchFamily="18" charset="0"/>
                <a:ea typeface="Calibri" panose="020F0502020204030204" pitchFamily="34" charset="0"/>
                <a:cs typeface="Arial" panose="020B0604020202020204" pitchFamily="34" charset="0"/>
              </a:rPr>
              <a:t>AVRUPALI </a:t>
            </a:r>
            <a:r>
              <a:rPr lang="tr-TR" sz="1600" b="1" dirty="0">
                <a:latin typeface="Times New Roman" panose="02020603050405020304" pitchFamily="18" charset="0"/>
                <a:ea typeface="Calibri" panose="020F0502020204030204" pitchFamily="34" charset="0"/>
                <a:cs typeface="Arial" panose="020B0604020202020204" pitchFamily="34" charset="0"/>
              </a:rPr>
              <a:t>SEÇKİN </a:t>
            </a:r>
            <a:r>
              <a:rPr lang="tr-TR" sz="1600" b="1" dirty="0" smtClean="0">
                <a:latin typeface="Times New Roman" panose="02020603050405020304" pitchFamily="18" charset="0"/>
                <a:ea typeface="Calibri" panose="020F0502020204030204" pitchFamily="34" charset="0"/>
                <a:cs typeface="Arial" panose="020B0604020202020204" pitchFamily="34" charset="0"/>
              </a:rPr>
              <a:t>DESTİNASYONLAR</a:t>
            </a:r>
            <a:r>
              <a:rPr lang="tr-TR" sz="1600" b="1" dirty="0" smtClean="0">
                <a:latin typeface="Calibri" panose="020F0502020204030204" pitchFamily="34" charset="0"/>
                <a:ea typeface="Calibri" panose="020F0502020204030204" pitchFamily="34" charset="0"/>
                <a:cs typeface="Arial" panose="020B0604020202020204" pitchFamily="34" charset="0"/>
              </a:rPr>
              <a:t> </a:t>
            </a:r>
            <a:r>
              <a:rPr lang="tr-TR" sz="1600" b="1" dirty="0" smtClean="0">
                <a:latin typeface="Times New Roman" panose="02020603050405020304" pitchFamily="18" charset="0"/>
                <a:ea typeface="Calibri" panose="020F0502020204030204" pitchFamily="34" charset="0"/>
                <a:cs typeface="Arial" panose="020B0604020202020204" pitchFamily="34" charset="0"/>
              </a:rPr>
              <a:t>YARIŞMASI 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i="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European</a:t>
            </a:r>
            <a:r>
              <a:rPr lang="tr-TR" sz="1600" b="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Destinations</a:t>
            </a:r>
            <a:r>
              <a:rPr lang="tr-TR" sz="1600" b="1" dirty="0">
                <a:latin typeface="Times New Roman" panose="02020603050405020304" pitchFamily="18" charset="0"/>
                <a:ea typeface="Calibri" panose="020F0502020204030204" pitchFamily="34" charset="0"/>
                <a:cs typeface="Arial" panose="020B0604020202020204" pitchFamily="34" charset="0"/>
              </a:rPr>
              <a:t> of </a:t>
            </a:r>
            <a:r>
              <a:rPr lang="tr-TR" sz="1600" b="1" dirty="0" err="1">
                <a:latin typeface="Times New Roman" panose="02020603050405020304" pitchFamily="18" charset="0"/>
                <a:ea typeface="Calibri" panose="020F0502020204030204" pitchFamily="34" charset="0"/>
                <a:cs typeface="Arial" panose="020B0604020202020204" pitchFamily="34" charset="0"/>
              </a:rPr>
              <a:t>ExcelleNce</a:t>
            </a:r>
            <a:r>
              <a:rPr lang="tr-TR" sz="1600" b="1" dirty="0">
                <a:latin typeface="Calibri" panose="020F0502020204030204" pitchFamily="34" charset="0"/>
                <a:ea typeface="Calibri" panose="020F0502020204030204" pitchFamily="34" charset="0"/>
                <a:cs typeface="Arial" panose="020B0604020202020204" pitchFamily="34" charset="0"/>
              </a:rPr>
              <a:t> </a:t>
            </a:r>
            <a:r>
              <a:rPr lang="tr-TR" sz="1600" b="1" dirty="0">
                <a:latin typeface="Times New Roman" panose="02020603050405020304" pitchFamily="18" charset="0"/>
                <a:ea typeface="Calibri" panose="020F0502020204030204" pitchFamily="34" charset="0"/>
                <a:cs typeface="Arial" panose="020B0604020202020204" pitchFamily="34" charset="0"/>
              </a:rPr>
              <a:t>EDEN </a:t>
            </a:r>
            <a:r>
              <a:rPr lang="tr-TR" sz="1600" b="1" dirty="0" smtClean="0">
                <a:latin typeface="Times New Roman" panose="02020603050405020304" pitchFamily="18" charset="0"/>
                <a:ea typeface="Calibri" panose="020F0502020204030204" pitchFamily="34" charset="0"/>
                <a:cs typeface="Arial" panose="020B0604020202020204" pitchFamily="34" charset="0"/>
              </a:rPr>
              <a:t>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u="sng" dirty="0">
                <a:latin typeface="Times New Roman" panose="02020603050405020304" pitchFamily="18" charset="0"/>
                <a:ea typeface="Calibri" panose="020F0502020204030204" pitchFamily="34" charset="0"/>
                <a:cs typeface="Arial" panose="020B0604020202020204" pitchFamily="34" charset="0"/>
              </a:rPr>
              <a:t>SAĞLIK VE ESENLİK TURİZMİ</a:t>
            </a:r>
            <a:endParaRPr lang="tr-TR"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Dikdörtgen 8"/>
          <p:cNvSpPr/>
          <p:nvPr/>
        </p:nvSpPr>
        <p:spPr>
          <a:xfrm>
            <a:off x="2214168" y="2296143"/>
            <a:ext cx="8683240" cy="2585323"/>
          </a:xfrm>
          <a:prstGeom prst="rect">
            <a:avLst/>
          </a:prstGeom>
        </p:spPr>
        <p:txBody>
          <a:bodyPr wrap="square">
            <a:spAutoFit/>
          </a:bodyPr>
          <a:lstStyle/>
          <a:p>
            <a:pPr algn="just"/>
            <a:r>
              <a:rPr lang="tr-TR" dirty="0" smtClean="0">
                <a:latin typeface="Times New Roman" panose="02020603050405020304" pitchFamily="18" charset="0"/>
                <a:ea typeface="Calibri" panose="020F0502020204030204" pitchFamily="34" charset="0"/>
              </a:rPr>
              <a:t>	2007 </a:t>
            </a:r>
            <a:r>
              <a:rPr lang="tr-TR" dirty="0">
                <a:latin typeface="Times New Roman" panose="02020603050405020304" pitchFamily="18" charset="0"/>
                <a:ea typeface="Calibri" panose="020F0502020204030204" pitchFamily="34" charset="0"/>
              </a:rPr>
              <a:t>yılından bu yana Avrupa Komisyonu tarafından her yıl farklı bir tema doğrultusunda, projeye başvuran ülkelerin ulusal turizm otoriteleri ile işbirliği içinde “Avrupalı Seçkin Destinasyonlar” yarışması düzenlenmekte, sürdürülebilir turizm anlayışını benimseyen ve gelişim gösterme potansiyeli yüksek destinasyonlar belirlenerek ortak bilgi ve iletişim ağına dahil edilmektedir. </a:t>
            </a:r>
            <a:endParaRPr lang="tr-TR" dirty="0" smtClean="0">
              <a:latin typeface="Times New Roman" panose="02020603050405020304" pitchFamily="18" charset="0"/>
              <a:ea typeface="Calibri" panose="020F0502020204030204" pitchFamily="34" charset="0"/>
            </a:endParaRPr>
          </a:p>
          <a:p>
            <a:pPr algn="just"/>
            <a:endParaRPr lang="tr-TR" dirty="0">
              <a:latin typeface="Times New Roman" panose="02020603050405020304" pitchFamily="18" charset="0"/>
              <a:ea typeface="Calibri" panose="020F0502020204030204" pitchFamily="34" charset="0"/>
            </a:endParaRPr>
          </a:p>
          <a:p>
            <a:pPr algn="just"/>
            <a:r>
              <a:rPr lang="tr-TR" dirty="0" smtClean="0">
                <a:latin typeface="Times New Roman" panose="02020603050405020304" pitchFamily="18" charset="0"/>
                <a:ea typeface="Calibri" panose="020F0502020204030204" pitchFamily="34" charset="0"/>
              </a:rPr>
              <a:t>Avrupa </a:t>
            </a:r>
            <a:r>
              <a:rPr lang="tr-TR" dirty="0">
                <a:latin typeface="Times New Roman" panose="02020603050405020304" pitchFamily="18" charset="0"/>
                <a:ea typeface="Calibri" panose="020F0502020204030204" pitchFamily="34" charset="0"/>
              </a:rPr>
              <a:t>Komisyonu tarafından seçilen ve EDEN ağına dahil olan destinasyonlar için tanıtım filmleri hazırlanmakta, ödül töreni düzenlenmekte ve basın, internet ve sosyal medya araçları ile tanıtım faaliyetleri yürütülmektedir.</a:t>
            </a:r>
            <a:endParaRPr lang="tr-TR" dirty="0"/>
          </a:p>
        </p:txBody>
      </p:sp>
    </p:spTree>
    <p:extLst>
      <p:ext uri="{BB962C8B-B14F-4D97-AF65-F5344CB8AC3E}">
        <p14:creationId xmlns:p14="http://schemas.microsoft.com/office/powerpoint/2010/main" val="1187254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192" y="5663787"/>
            <a:ext cx="1051912" cy="1028793"/>
          </a:xfrm>
          <a:prstGeom prst="rect">
            <a:avLst/>
          </a:prstGeom>
        </p:spPr>
      </p:pic>
      <p:pic>
        <p:nvPicPr>
          <p:cNvPr id="5" name="Resim 4"/>
          <p:cNvPicPr>
            <a:picLocks noChangeAspect="1"/>
          </p:cNvPicPr>
          <p:nvPr/>
        </p:nvPicPr>
        <p:blipFill>
          <a:blip r:embed="rId3">
            <a:extLst>
              <a:ext uri="{BEBA8EAE-BF5A-486C-A8C5-ECC9F3942E4B}">
                <a14:imgProps xmlns:a14="http://schemas.microsoft.com/office/drawing/2010/main">
                  <a14:imgLayer r:embed="rId4">
                    <a14:imgEffect>
                      <a14:backgroundRemoval t="420" b="100000" l="0" r="100000">
                        <a14:foregroundMark x1="10953" y1="72689" x2="10953" y2="72689"/>
                        <a14:foregroundMark x1="11562" y1="67122" x2="11562" y2="67122"/>
                        <a14:foregroundMark x1="9432" y1="61660" x2="9432" y2="61660"/>
                        <a14:foregroundMark x1="8519" y1="59559" x2="8519" y2="59559"/>
                        <a14:foregroundMark x1="8114" y1="53992" x2="8114" y2="53992"/>
                        <a14:foregroundMark x1="8215" y1="50420" x2="8215" y2="50420"/>
                        <a14:foregroundMark x1="9026" y1="45168" x2="9026" y2="45168"/>
                        <a14:foregroundMark x1="11055" y1="41071" x2="11055" y2="41071"/>
                        <a14:foregroundMark x1="12576" y1="36660" x2="12576" y2="36660"/>
                        <a14:foregroundMark x1="14097" y1="29097" x2="14097" y2="29097"/>
                        <a14:foregroundMark x1="15314" y1="25735" x2="15314" y2="25735"/>
                        <a14:foregroundMark x1="17748" y1="22794" x2="17748" y2="22794"/>
                        <a14:foregroundMark x1="19675" y1="21113" x2="19675" y2="21113"/>
                        <a14:foregroundMark x1="20284" y1="18487" x2="20284" y2="18487"/>
                        <a14:foregroundMark x1="22819" y1="17227" x2="22819" y2="17227"/>
                        <a14:foregroundMark x1="22008" y1="16282" x2="22008" y2="16282"/>
                        <a14:foregroundMark x1="24138" y1="14391" x2="24138" y2="14391"/>
                        <a14:foregroundMark x1="27181" y1="12605" x2="27181" y2="12605"/>
                        <a14:foregroundMark x1="29817" y1="11870" x2="29817" y2="11870"/>
                        <a14:foregroundMark x1="31237" y1="9769" x2="31237" y2="9769"/>
                        <a14:foregroundMark x1="36410" y1="7983" x2="36410" y2="7983"/>
                        <a14:foregroundMark x1="40568" y1="7248" x2="40568" y2="7248"/>
                        <a14:foregroundMark x1="45639" y1="6618" x2="45639" y2="6618"/>
                        <a14:foregroundMark x1="50710" y1="5357" x2="50710" y2="5357"/>
                        <a14:foregroundMark x1="56795" y1="5042" x2="56795" y2="5042"/>
                        <a14:foregroundMark x1="61968" y1="6513" x2="61968" y2="6513"/>
                        <a14:foregroundMark x1="64604" y1="7353" x2="64604" y2="7353"/>
                        <a14:foregroundMark x1="68357" y1="8298" x2="68357" y2="8298"/>
                        <a14:foregroundMark x1="71602" y1="8824" x2="71602" y2="8824"/>
                        <a14:foregroundMark x1="74442" y1="10189" x2="74442" y2="10189"/>
                        <a14:foregroundMark x1="76978" y1="11555" x2="76978" y2="11555"/>
                        <a14:foregroundMark x1="83367" y1="11134" x2="83367" y2="11134"/>
                        <a14:foregroundMark x1="85091" y1="20168" x2="85091" y2="20168"/>
                        <a14:foregroundMark x1="88540" y1="22374" x2="88540" y2="22374"/>
                        <a14:backgroundMark x1="12677" y1="11765" x2="12677" y2="11765"/>
                        <a14:backgroundMark x1="6389" y1="53256" x2="6389" y2="53256"/>
                        <a14:backgroundMark x1="7505" y1="57038" x2="7505" y2="57038"/>
                        <a14:backgroundMark x1="7708" y1="62185" x2="7708" y2="62185"/>
                        <a14:backgroundMark x1="8114" y1="45798" x2="8114" y2="45798"/>
                        <a14:backgroundMark x1="25254" y1="15651" x2="25254" y2="15651"/>
                        <a14:backgroundMark x1="32860" y1="11660" x2="32860" y2="11660"/>
                        <a14:backgroundMark x1="47667" y1="6092" x2="47667" y2="6092"/>
                      </a14:backgroundRemoval>
                    </a14:imgEffect>
                  </a14:imgLayer>
                </a14:imgProps>
              </a:ext>
            </a:extLst>
          </a:blip>
          <a:stretch>
            <a:fillRect/>
          </a:stretch>
        </p:blipFill>
        <p:spPr>
          <a:xfrm>
            <a:off x="2227713" y="5699250"/>
            <a:ext cx="992078" cy="957869"/>
          </a:xfrm>
          <a:prstGeom prst="rect">
            <a:avLst/>
          </a:prstGeom>
        </p:spPr>
      </p:pic>
      <p:pic>
        <p:nvPicPr>
          <p:cNvPr id="6" name="Resim 5"/>
          <p:cNvPicPr>
            <a:picLocks noChangeAspect="1"/>
          </p:cNvPicPr>
          <p:nvPr/>
        </p:nvPicPr>
        <p:blipFill>
          <a:blip r:embed="rId5"/>
          <a:stretch>
            <a:fillRect/>
          </a:stretch>
        </p:blipFill>
        <p:spPr>
          <a:xfrm>
            <a:off x="5003839" y="5829207"/>
            <a:ext cx="2352305" cy="842018"/>
          </a:xfrm>
          <a:prstGeom prst="rect">
            <a:avLst/>
          </a:prstGeom>
        </p:spPr>
      </p:pic>
      <p:sp>
        <p:nvSpPr>
          <p:cNvPr id="7" name="Dikdörtgen 6"/>
          <p:cNvSpPr/>
          <p:nvPr/>
        </p:nvSpPr>
        <p:spPr>
          <a:xfrm>
            <a:off x="3219791" y="150125"/>
            <a:ext cx="5867741" cy="1198277"/>
          </a:xfrm>
          <a:prstGeom prst="rect">
            <a:avLst/>
          </a:prstGeom>
        </p:spPr>
        <p:txBody>
          <a:bodyPr wrap="square">
            <a:spAutoFit/>
          </a:bodyPr>
          <a:lstStyle/>
          <a:p>
            <a:pPr algn="ctr">
              <a:lnSpc>
                <a:spcPct val="115000"/>
              </a:lnSpc>
              <a:spcAft>
                <a:spcPts val="1000"/>
              </a:spcAft>
            </a:pPr>
            <a:r>
              <a:rPr lang="tr-TR" sz="1600" b="1" dirty="0" smtClean="0">
                <a:latin typeface="Times New Roman" panose="02020603050405020304" pitchFamily="18" charset="0"/>
                <a:ea typeface="Calibri" panose="020F0502020204030204" pitchFamily="34" charset="0"/>
                <a:cs typeface="Arial" panose="020B0604020202020204" pitchFamily="34" charset="0"/>
              </a:rPr>
              <a:t>AVRUPALI </a:t>
            </a:r>
            <a:r>
              <a:rPr lang="tr-TR" sz="1600" b="1" dirty="0">
                <a:latin typeface="Times New Roman" panose="02020603050405020304" pitchFamily="18" charset="0"/>
                <a:ea typeface="Calibri" panose="020F0502020204030204" pitchFamily="34" charset="0"/>
                <a:cs typeface="Arial" panose="020B0604020202020204" pitchFamily="34" charset="0"/>
              </a:rPr>
              <a:t>SEÇKİN </a:t>
            </a:r>
            <a:r>
              <a:rPr lang="tr-TR" sz="1600" b="1" dirty="0" smtClean="0">
                <a:latin typeface="Times New Roman" panose="02020603050405020304" pitchFamily="18" charset="0"/>
                <a:ea typeface="Calibri" panose="020F0502020204030204" pitchFamily="34" charset="0"/>
                <a:cs typeface="Arial" panose="020B0604020202020204" pitchFamily="34" charset="0"/>
              </a:rPr>
              <a:t>DESTİNASYONLAR</a:t>
            </a:r>
            <a:r>
              <a:rPr lang="tr-TR" sz="1600" b="1" dirty="0" smtClean="0">
                <a:latin typeface="Calibri" panose="020F0502020204030204" pitchFamily="34" charset="0"/>
                <a:ea typeface="Calibri" panose="020F0502020204030204" pitchFamily="34" charset="0"/>
                <a:cs typeface="Arial" panose="020B0604020202020204" pitchFamily="34" charset="0"/>
              </a:rPr>
              <a:t> </a:t>
            </a:r>
            <a:r>
              <a:rPr lang="tr-TR" sz="1600" b="1" dirty="0" smtClean="0">
                <a:latin typeface="Times New Roman" panose="02020603050405020304" pitchFamily="18" charset="0"/>
                <a:ea typeface="Calibri" panose="020F0502020204030204" pitchFamily="34" charset="0"/>
                <a:cs typeface="Arial" panose="020B0604020202020204" pitchFamily="34" charset="0"/>
              </a:rPr>
              <a:t>YARIŞMASI 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i="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European</a:t>
            </a:r>
            <a:r>
              <a:rPr lang="tr-TR" sz="1600" b="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Destinations</a:t>
            </a:r>
            <a:r>
              <a:rPr lang="tr-TR" sz="1600" b="1" dirty="0">
                <a:latin typeface="Times New Roman" panose="02020603050405020304" pitchFamily="18" charset="0"/>
                <a:ea typeface="Calibri" panose="020F0502020204030204" pitchFamily="34" charset="0"/>
                <a:cs typeface="Arial" panose="020B0604020202020204" pitchFamily="34" charset="0"/>
              </a:rPr>
              <a:t> of </a:t>
            </a:r>
            <a:r>
              <a:rPr lang="tr-TR" sz="1600" b="1" dirty="0" err="1">
                <a:latin typeface="Times New Roman" panose="02020603050405020304" pitchFamily="18" charset="0"/>
                <a:ea typeface="Calibri" panose="020F0502020204030204" pitchFamily="34" charset="0"/>
                <a:cs typeface="Arial" panose="020B0604020202020204" pitchFamily="34" charset="0"/>
              </a:rPr>
              <a:t>ExcelleNce</a:t>
            </a:r>
            <a:r>
              <a:rPr lang="tr-TR" sz="1600" b="1" dirty="0">
                <a:latin typeface="Calibri" panose="020F0502020204030204" pitchFamily="34" charset="0"/>
                <a:ea typeface="Calibri" panose="020F0502020204030204" pitchFamily="34" charset="0"/>
                <a:cs typeface="Arial" panose="020B0604020202020204" pitchFamily="34" charset="0"/>
              </a:rPr>
              <a:t> </a:t>
            </a:r>
            <a:r>
              <a:rPr lang="tr-TR" sz="1600" b="1" dirty="0">
                <a:latin typeface="Times New Roman" panose="02020603050405020304" pitchFamily="18" charset="0"/>
                <a:ea typeface="Calibri" panose="020F0502020204030204" pitchFamily="34" charset="0"/>
                <a:cs typeface="Arial" panose="020B0604020202020204" pitchFamily="34" charset="0"/>
              </a:rPr>
              <a:t>EDEN </a:t>
            </a:r>
            <a:r>
              <a:rPr lang="tr-TR" sz="1600" b="1" dirty="0" smtClean="0">
                <a:latin typeface="Times New Roman" panose="02020603050405020304" pitchFamily="18" charset="0"/>
                <a:ea typeface="Calibri" panose="020F0502020204030204" pitchFamily="34" charset="0"/>
                <a:cs typeface="Arial" panose="020B0604020202020204" pitchFamily="34" charset="0"/>
              </a:rPr>
              <a:t>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u="sng" dirty="0">
                <a:latin typeface="Times New Roman" panose="02020603050405020304" pitchFamily="18" charset="0"/>
                <a:ea typeface="Calibri" panose="020F0502020204030204" pitchFamily="34" charset="0"/>
                <a:cs typeface="Arial" panose="020B0604020202020204" pitchFamily="34" charset="0"/>
              </a:rPr>
              <a:t>SAĞLIK VE ESENLİK TURİZMİ</a:t>
            </a:r>
            <a:endParaRPr lang="tr-TR"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Dikdörtgen 1"/>
          <p:cNvSpPr/>
          <p:nvPr/>
        </p:nvSpPr>
        <p:spPr>
          <a:xfrm>
            <a:off x="2227713" y="1472071"/>
            <a:ext cx="8766048" cy="4233467"/>
          </a:xfrm>
          <a:prstGeom prst="rect">
            <a:avLst/>
          </a:prstGeom>
        </p:spPr>
        <p:txBody>
          <a:bodyPr wrap="square">
            <a:spAutoFit/>
          </a:bodyPr>
          <a:lstStyle/>
          <a:p>
            <a:pPr algn="just">
              <a:lnSpc>
                <a:spcPct val="115000"/>
              </a:lnSpc>
              <a:spcBef>
                <a:spcPts val="2400"/>
              </a:spcBef>
              <a:spcAft>
                <a:spcPts val="0"/>
              </a:spcAft>
            </a:pPr>
            <a:r>
              <a:rPr lang="tr-TR" b="1" kern="0" dirty="0">
                <a:solidFill>
                  <a:srgbClr val="365F91"/>
                </a:solidFill>
                <a:latin typeface="Times New Roman" panose="02020603050405020304" pitchFamily="18" charset="0"/>
                <a:ea typeface="Times New Roman" panose="02020603050405020304" pitchFamily="18" charset="0"/>
                <a:cs typeface="Times New Roman" panose="02020603050405020304" pitchFamily="18" charset="0"/>
              </a:rPr>
              <a:t>BAŞVURULARIN DEĞERLENDİRME DIŞI BIRAKILMASI</a:t>
            </a:r>
            <a:endParaRPr lang="tr-TR"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tr-TR" b="1" dirty="0">
                <a:latin typeface="Times New Roman" panose="02020603050405020304" pitchFamily="18" charset="0"/>
                <a:ea typeface="Calibri" panose="020F0502020204030204" pitchFamily="34" charset="0"/>
                <a:cs typeface="Arial" panose="020B0604020202020204" pitchFamily="34" charset="0"/>
              </a:rPr>
              <a:t> </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Arial" panose="020B0604020202020204" pitchFamily="34" charset="0"/>
              </a:rPr>
              <a:t>Aşağıdaki sebeplerden herhangi birinin varlığı durumunda başvuru değerlendirme dışı kalacaktır:</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Arial" panose="020B0604020202020204" pitchFamily="34" charset="0"/>
              </a:rPr>
              <a:t> </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dirty="0">
                <a:latin typeface="Times New Roman" panose="02020603050405020304" pitchFamily="18" charset="0"/>
                <a:ea typeface="Calibri" panose="020F0502020204030204" pitchFamily="34" charset="0"/>
                <a:cs typeface="Arial" panose="020B0604020202020204" pitchFamily="34" charset="0"/>
              </a:rPr>
              <a:t> Başvuru dosyasının son başvuru tarihinden sonra gönderilmesi,</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dirty="0">
                <a:latin typeface="Times New Roman" panose="02020603050405020304" pitchFamily="18" charset="0"/>
                <a:ea typeface="Calibri" panose="020F0502020204030204" pitchFamily="34" charset="0"/>
                <a:cs typeface="Arial" panose="020B0604020202020204" pitchFamily="34" charset="0"/>
              </a:rPr>
              <a:t> Uygun başvuru formu kullanılmaması,</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dirty="0">
                <a:latin typeface="Times New Roman" panose="02020603050405020304" pitchFamily="18" charset="0"/>
                <a:ea typeface="Calibri" panose="020F0502020204030204" pitchFamily="34" charset="0"/>
                <a:cs typeface="Arial" panose="020B0604020202020204" pitchFamily="34" charset="0"/>
              </a:rPr>
              <a:t> Başvuru formunun uygun doldurulmaması,</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dirty="0">
                <a:latin typeface="Times New Roman" panose="02020603050405020304" pitchFamily="18" charset="0"/>
                <a:ea typeface="Calibri" panose="020F0502020204030204" pitchFamily="34" charset="0"/>
                <a:cs typeface="Arial" panose="020B0604020202020204" pitchFamily="34" charset="0"/>
              </a:rPr>
              <a:t> Başvuru dosyasının eksik olması,</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dirty="0">
                <a:latin typeface="Times New Roman" panose="02020603050405020304" pitchFamily="18" charset="0"/>
                <a:ea typeface="Calibri" panose="020F0502020204030204" pitchFamily="34" charset="0"/>
                <a:cs typeface="Arial" panose="020B0604020202020204" pitchFamily="34" charset="0"/>
              </a:rPr>
              <a:t>Gerekli imzaların olmaması ya da başvuru dosyasında orijinal imzalı kopyanın gönderilmemesi,</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dirty="0">
                <a:latin typeface="Times New Roman" panose="02020603050405020304" pitchFamily="18" charset="0"/>
                <a:ea typeface="Calibri" panose="020F0502020204030204" pitchFamily="34" charset="0"/>
                <a:cs typeface="Arial" panose="020B0604020202020204" pitchFamily="34" charset="0"/>
              </a:rPr>
              <a:t> Resmi yazı ile başvuru yapılmaması,</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dirty="0">
                <a:latin typeface="Times New Roman" panose="02020603050405020304" pitchFamily="18" charset="0"/>
                <a:ea typeface="Calibri" panose="020F0502020204030204" pitchFamily="34" charset="0"/>
                <a:cs typeface="Arial" panose="020B0604020202020204" pitchFamily="34" charset="0"/>
              </a:rPr>
              <a:t>Başvurunun gerçek kişi tarafından yapılması.</a:t>
            </a:r>
            <a:endParaRPr lang="tr-TR"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57420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192" y="5663787"/>
            <a:ext cx="1051912" cy="1028793"/>
          </a:xfrm>
          <a:prstGeom prst="rect">
            <a:avLst/>
          </a:prstGeom>
        </p:spPr>
      </p:pic>
      <p:pic>
        <p:nvPicPr>
          <p:cNvPr id="5" name="Resim 4"/>
          <p:cNvPicPr>
            <a:picLocks noChangeAspect="1"/>
          </p:cNvPicPr>
          <p:nvPr/>
        </p:nvPicPr>
        <p:blipFill>
          <a:blip r:embed="rId3">
            <a:extLst>
              <a:ext uri="{BEBA8EAE-BF5A-486C-A8C5-ECC9F3942E4B}">
                <a14:imgProps xmlns:a14="http://schemas.microsoft.com/office/drawing/2010/main">
                  <a14:imgLayer r:embed="rId4">
                    <a14:imgEffect>
                      <a14:backgroundRemoval t="420" b="100000" l="0" r="100000">
                        <a14:foregroundMark x1="10953" y1="72689" x2="10953" y2="72689"/>
                        <a14:foregroundMark x1="11562" y1="67122" x2="11562" y2="67122"/>
                        <a14:foregroundMark x1="9432" y1="61660" x2="9432" y2="61660"/>
                        <a14:foregroundMark x1="8519" y1="59559" x2="8519" y2="59559"/>
                        <a14:foregroundMark x1="8114" y1="53992" x2="8114" y2="53992"/>
                        <a14:foregroundMark x1="8215" y1="50420" x2="8215" y2="50420"/>
                        <a14:foregroundMark x1="9026" y1="45168" x2="9026" y2="45168"/>
                        <a14:foregroundMark x1="11055" y1="41071" x2="11055" y2="41071"/>
                        <a14:foregroundMark x1="12576" y1="36660" x2="12576" y2="36660"/>
                        <a14:foregroundMark x1="14097" y1="29097" x2="14097" y2="29097"/>
                        <a14:foregroundMark x1="15314" y1="25735" x2="15314" y2="25735"/>
                        <a14:foregroundMark x1="17748" y1="22794" x2="17748" y2="22794"/>
                        <a14:foregroundMark x1="19675" y1="21113" x2="19675" y2="21113"/>
                        <a14:foregroundMark x1="20284" y1="18487" x2="20284" y2="18487"/>
                        <a14:foregroundMark x1="22819" y1="17227" x2="22819" y2="17227"/>
                        <a14:foregroundMark x1="22008" y1="16282" x2="22008" y2="16282"/>
                        <a14:foregroundMark x1="24138" y1="14391" x2="24138" y2="14391"/>
                        <a14:foregroundMark x1="27181" y1="12605" x2="27181" y2="12605"/>
                        <a14:foregroundMark x1="29817" y1="11870" x2="29817" y2="11870"/>
                        <a14:foregroundMark x1="31237" y1="9769" x2="31237" y2="9769"/>
                        <a14:foregroundMark x1="36410" y1="7983" x2="36410" y2="7983"/>
                        <a14:foregroundMark x1="40568" y1="7248" x2="40568" y2="7248"/>
                        <a14:foregroundMark x1="45639" y1="6618" x2="45639" y2="6618"/>
                        <a14:foregroundMark x1="50710" y1="5357" x2="50710" y2="5357"/>
                        <a14:foregroundMark x1="56795" y1="5042" x2="56795" y2="5042"/>
                        <a14:foregroundMark x1="61968" y1="6513" x2="61968" y2="6513"/>
                        <a14:foregroundMark x1="64604" y1="7353" x2="64604" y2="7353"/>
                        <a14:foregroundMark x1="68357" y1="8298" x2="68357" y2="8298"/>
                        <a14:foregroundMark x1="71602" y1="8824" x2="71602" y2="8824"/>
                        <a14:foregroundMark x1="74442" y1="10189" x2="74442" y2="10189"/>
                        <a14:foregroundMark x1="76978" y1="11555" x2="76978" y2="11555"/>
                        <a14:foregroundMark x1="83367" y1="11134" x2="83367" y2="11134"/>
                        <a14:foregroundMark x1="85091" y1="20168" x2="85091" y2="20168"/>
                        <a14:foregroundMark x1="88540" y1="22374" x2="88540" y2="22374"/>
                        <a14:backgroundMark x1="12677" y1="11765" x2="12677" y2="11765"/>
                        <a14:backgroundMark x1="6389" y1="53256" x2="6389" y2="53256"/>
                        <a14:backgroundMark x1="7505" y1="57038" x2="7505" y2="57038"/>
                        <a14:backgroundMark x1="7708" y1="62185" x2="7708" y2="62185"/>
                        <a14:backgroundMark x1="8114" y1="45798" x2="8114" y2="45798"/>
                        <a14:backgroundMark x1="25254" y1="15651" x2="25254" y2="15651"/>
                        <a14:backgroundMark x1="32860" y1="11660" x2="32860" y2="11660"/>
                        <a14:backgroundMark x1="47667" y1="6092" x2="47667" y2="6092"/>
                      </a14:backgroundRemoval>
                    </a14:imgEffect>
                  </a14:imgLayer>
                </a14:imgProps>
              </a:ext>
            </a:extLst>
          </a:blip>
          <a:stretch>
            <a:fillRect/>
          </a:stretch>
        </p:blipFill>
        <p:spPr>
          <a:xfrm>
            <a:off x="2227713" y="5699250"/>
            <a:ext cx="992078" cy="957869"/>
          </a:xfrm>
          <a:prstGeom prst="rect">
            <a:avLst/>
          </a:prstGeom>
        </p:spPr>
      </p:pic>
      <p:pic>
        <p:nvPicPr>
          <p:cNvPr id="6" name="Resim 5"/>
          <p:cNvPicPr>
            <a:picLocks noChangeAspect="1"/>
          </p:cNvPicPr>
          <p:nvPr/>
        </p:nvPicPr>
        <p:blipFill>
          <a:blip r:embed="rId5"/>
          <a:stretch>
            <a:fillRect/>
          </a:stretch>
        </p:blipFill>
        <p:spPr>
          <a:xfrm>
            <a:off x="5003839" y="5829207"/>
            <a:ext cx="2352305" cy="842018"/>
          </a:xfrm>
          <a:prstGeom prst="rect">
            <a:avLst/>
          </a:prstGeom>
        </p:spPr>
      </p:pic>
      <p:sp>
        <p:nvSpPr>
          <p:cNvPr id="7" name="Dikdörtgen 6"/>
          <p:cNvSpPr/>
          <p:nvPr/>
        </p:nvSpPr>
        <p:spPr>
          <a:xfrm>
            <a:off x="3219791" y="150125"/>
            <a:ext cx="5867741" cy="1198277"/>
          </a:xfrm>
          <a:prstGeom prst="rect">
            <a:avLst/>
          </a:prstGeom>
        </p:spPr>
        <p:txBody>
          <a:bodyPr wrap="square">
            <a:spAutoFit/>
          </a:bodyPr>
          <a:lstStyle/>
          <a:p>
            <a:pPr algn="ctr">
              <a:lnSpc>
                <a:spcPct val="115000"/>
              </a:lnSpc>
              <a:spcAft>
                <a:spcPts val="1000"/>
              </a:spcAft>
            </a:pPr>
            <a:r>
              <a:rPr lang="tr-TR" sz="1600" b="1" dirty="0" smtClean="0">
                <a:latin typeface="Times New Roman" panose="02020603050405020304" pitchFamily="18" charset="0"/>
                <a:ea typeface="Calibri" panose="020F0502020204030204" pitchFamily="34" charset="0"/>
                <a:cs typeface="Arial" panose="020B0604020202020204" pitchFamily="34" charset="0"/>
              </a:rPr>
              <a:t>AVRUPALI </a:t>
            </a:r>
            <a:r>
              <a:rPr lang="tr-TR" sz="1600" b="1" dirty="0">
                <a:latin typeface="Times New Roman" panose="02020603050405020304" pitchFamily="18" charset="0"/>
                <a:ea typeface="Calibri" panose="020F0502020204030204" pitchFamily="34" charset="0"/>
                <a:cs typeface="Arial" panose="020B0604020202020204" pitchFamily="34" charset="0"/>
              </a:rPr>
              <a:t>SEÇKİN </a:t>
            </a:r>
            <a:r>
              <a:rPr lang="tr-TR" sz="1600" b="1" dirty="0" smtClean="0">
                <a:latin typeface="Times New Roman" panose="02020603050405020304" pitchFamily="18" charset="0"/>
                <a:ea typeface="Calibri" panose="020F0502020204030204" pitchFamily="34" charset="0"/>
                <a:cs typeface="Arial" panose="020B0604020202020204" pitchFamily="34" charset="0"/>
              </a:rPr>
              <a:t>DESTİNASYONLAR</a:t>
            </a:r>
            <a:r>
              <a:rPr lang="tr-TR" sz="1600" b="1" dirty="0" smtClean="0">
                <a:latin typeface="Calibri" panose="020F0502020204030204" pitchFamily="34" charset="0"/>
                <a:ea typeface="Calibri" panose="020F0502020204030204" pitchFamily="34" charset="0"/>
                <a:cs typeface="Arial" panose="020B0604020202020204" pitchFamily="34" charset="0"/>
              </a:rPr>
              <a:t> </a:t>
            </a:r>
            <a:r>
              <a:rPr lang="tr-TR" sz="1600" b="1" dirty="0" smtClean="0">
                <a:latin typeface="Times New Roman" panose="02020603050405020304" pitchFamily="18" charset="0"/>
                <a:ea typeface="Calibri" panose="020F0502020204030204" pitchFamily="34" charset="0"/>
                <a:cs typeface="Arial" panose="020B0604020202020204" pitchFamily="34" charset="0"/>
              </a:rPr>
              <a:t>YARIŞMASI 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i="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European</a:t>
            </a:r>
            <a:r>
              <a:rPr lang="tr-TR" sz="1600" b="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Destinations</a:t>
            </a:r>
            <a:r>
              <a:rPr lang="tr-TR" sz="1600" b="1" dirty="0">
                <a:latin typeface="Times New Roman" panose="02020603050405020304" pitchFamily="18" charset="0"/>
                <a:ea typeface="Calibri" panose="020F0502020204030204" pitchFamily="34" charset="0"/>
                <a:cs typeface="Arial" panose="020B0604020202020204" pitchFamily="34" charset="0"/>
              </a:rPr>
              <a:t> of </a:t>
            </a:r>
            <a:r>
              <a:rPr lang="tr-TR" sz="1600" b="1" dirty="0" err="1">
                <a:latin typeface="Times New Roman" panose="02020603050405020304" pitchFamily="18" charset="0"/>
                <a:ea typeface="Calibri" panose="020F0502020204030204" pitchFamily="34" charset="0"/>
                <a:cs typeface="Arial" panose="020B0604020202020204" pitchFamily="34" charset="0"/>
              </a:rPr>
              <a:t>ExcelleNce</a:t>
            </a:r>
            <a:r>
              <a:rPr lang="tr-TR" sz="1600" b="1" dirty="0">
                <a:latin typeface="Calibri" panose="020F0502020204030204" pitchFamily="34" charset="0"/>
                <a:ea typeface="Calibri" panose="020F0502020204030204" pitchFamily="34" charset="0"/>
                <a:cs typeface="Arial" panose="020B0604020202020204" pitchFamily="34" charset="0"/>
              </a:rPr>
              <a:t> </a:t>
            </a:r>
            <a:r>
              <a:rPr lang="tr-TR" sz="1600" b="1" dirty="0">
                <a:latin typeface="Times New Roman" panose="02020603050405020304" pitchFamily="18" charset="0"/>
                <a:ea typeface="Calibri" panose="020F0502020204030204" pitchFamily="34" charset="0"/>
                <a:cs typeface="Arial" panose="020B0604020202020204" pitchFamily="34" charset="0"/>
              </a:rPr>
              <a:t>EDEN </a:t>
            </a:r>
            <a:r>
              <a:rPr lang="tr-TR" sz="1600" b="1" dirty="0" smtClean="0">
                <a:latin typeface="Times New Roman" panose="02020603050405020304" pitchFamily="18" charset="0"/>
                <a:ea typeface="Calibri" panose="020F0502020204030204" pitchFamily="34" charset="0"/>
                <a:cs typeface="Arial" panose="020B0604020202020204" pitchFamily="34" charset="0"/>
              </a:rPr>
              <a:t>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u="sng" dirty="0">
                <a:latin typeface="Times New Roman" panose="02020603050405020304" pitchFamily="18" charset="0"/>
                <a:ea typeface="Calibri" panose="020F0502020204030204" pitchFamily="34" charset="0"/>
                <a:cs typeface="Arial" panose="020B0604020202020204" pitchFamily="34" charset="0"/>
              </a:rPr>
              <a:t>SAĞLIK VE ESENLİK TURİZMİ</a:t>
            </a:r>
            <a:endParaRPr lang="tr-TR"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Dikdörtgen 2"/>
          <p:cNvSpPr/>
          <p:nvPr/>
        </p:nvSpPr>
        <p:spPr>
          <a:xfrm>
            <a:off x="2130177" y="1646132"/>
            <a:ext cx="8976735" cy="3755387"/>
          </a:xfrm>
          <a:prstGeom prst="rect">
            <a:avLst/>
          </a:prstGeom>
        </p:spPr>
        <p:txBody>
          <a:bodyPr wrap="square">
            <a:spAutoFit/>
          </a:bodyPr>
          <a:lstStyle/>
          <a:p>
            <a:pPr algn="just">
              <a:lnSpc>
                <a:spcPct val="115000"/>
              </a:lnSpc>
              <a:spcBef>
                <a:spcPts val="2400"/>
              </a:spcBef>
              <a:spcAft>
                <a:spcPts val="0"/>
              </a:spcAft>
            </a:pPr>
            <a:r>
              <a:rPr lang="tr-TR" sz="1600" b="1" kern="0" dirty="0">
                <a:solidFill>
                  <a:srgbClr val="365F91"/>
                </a:solidFill>
                <a:latin typeface="Times New Roman" panose="02020603050405020304" pitchFamily="18" charset="0"/>
                <a:ea typeface="Times New Roman" panose="02020603050405020304" pitchFamily="18" charset="0"/>
                <a:cs typeface="Times New Roman" panose="02020603050405020304" pitchFamily="18" charset="0"/>
              </a:rPr>
              <a:t>BAŞVURU DOSYASININ İÇERİĞİ</a:t>
            </a:r>
            <a:endParaRPr lang="tr-TR" sz="16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tr-TR" sz="1600" b="1" dirty="0">
                <a:latin typeface="Times New Roman" panose="02020603050405020304" pitchFamily="18" charset="0"/>
                <a:ea typeface="Calibri" panose="020F0502020204030204" pitchFamily="34" charset="0"/>
                <a:cs typeface="Arial" panose="020B0604020202020204" pitchFamily="34" charset="0"/>
              </a:rPr>
              <a:t> </a:t>
            </a:r>
            <a:endParaRPr lang="tr-TR" sz="16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sz="1600" dirty="0">
                <a:latin typeface="Times New Roman" panose="02020603050405020304" pitchFamily="18" charset="0"/>
                <a:ea typeface="Calibri" panose="020F0502020204030204" pitchFamily="34" charset="0"/>
                <a:cs typeface="Arial" panose="020B0604020202020204" pitchFamily="34" charset="0"/>
              </a:rPr>
              <a:t>Başvuru dosyası kapalı şekilde sunulmalıdır ve aşağıdaki belgeleri içermelidir:</a:t>
            </a:r>
            <a:endParaRPr lang="tr-TR" sz="16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sz="1600" dirty="0">
                <a:latin typeface="Times New Roman" panose="02020603050405020304" pitchFamily="18" charset="0"/>
                <a:ea typeface="Calibri" panose="020F0502020204030204" pitchFamily="34" charset="0"/>
                <a:cs typeface="Arial" panose="020B0604020202020204" pitchFamily="34" charset="0"/>
              </a:rPr>
              <a:t> </a:t>
            </a:r>
            <a:endParaRPr lang="tr-TR" sz="16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sz="1600" dirty="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sz="1600" dirty="0">
                <a:latin typeface="Times New Roman" panose="02020603050405020304" pitchFamily="18" charset="0"/>
                <a:ea typeface="Calibri" panose="020F0502020204030204" pitchFamily="34" charset="0"/>
                <a:cs typeface="Arial" panose="020B0604020202020204" pitchFamily="34" charset="0"/>
              </a:rPr>
              <a:t> T.C. Kültür ve Turizm Bakanlığı, AB ve Dış İlişkiler Dairesi Başkanlığına hitaben yazılmış resmi yazı,</a:t>
            </a:r>
            <a:endParaRPr lang="tr-TR" sz="16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sz="1600" dirty="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sz="1600" dirty="0">
                <a:latin typeface="Times New Roman" panose="02020603050405020304" pitchFamily="18" charset="0"/>
                <a:ea typeface="Calibri" panose="020F0502020204030204" pitchFamily="34" charset="0"/>
                <a:cs typeface="Arial" panose="020B0604020202020204" pitchFamily="34" charset="0"/>
              </a:rPr>
              <a:t> Eksiksiz bir şekilde doldurulmuş Başvuru Formu,</a:t>
            </a:r>
            <a:endParaRPr lang="tr-TR" sz="16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sz="1600" dirty="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sz="1600" dirty="0">
                <a:latin typeface="Times New Roman" panose="02020603050405020304" pitchFamily="18" charset="0"/>
                <a:ea typeface="Calibri" panose="020F0502020204030204" pitchFamily="34" charset="0"/>
                <a:cs typeface="Arial" panose="020B0604020202020204" pitchFamily="34" charset="0"/>
              </a:rPr>
              <a:t> Başvuru Formunun tek bir elektronik dosya olarak kaydedildiği CD/DVD (basılı form ile arasında fark olmaksızın)</a:t>
            </a:r>
            <a:endParaRPr lang="tr-TR" sz="16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sz="1600" dirty="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sz="1600" dirty="0">
                <a:latin typeface="Times New Roman" panose="02020603050405020304" pitchFamily="18" charset="0"/>
                <a:ea typeface="Calibri" panose="020F0502020204030204" pitchFamily="34" charset="0"/>
                <a:cs typeface="Arial" panose="020B0604020202020204" pitchFamily="34" charset="0"/>
              </a:rPr>
              <a:t> Başvuru sahibi kuruluşun ve varsa ortakların tüzel kişiliği haiz olduğunu gösterir belge (Kamu Kurumları Hariç),</a:t>
            </a:r>
            <a:endParaRPr lang="tr-TR" sz="16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sz="1600" dirty="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sz="1600" dirty="0">
                <a:latin typeface="Times New Roman" panose="02020603050405020304" pitchFamily="18" charset="0"/>
                <a:ea typeface="Calibri" panose="020F0502020204030204" pitchFamily="34" charset="0"/>
                <a:cs typeface="Arial" panose="020B0604020202020204" pitchFamily="34" charset="0"/>
              </a:rPr>
              <a:t> Ekte sunulacak diğer belgeler (tanıtıcı basılı ve elektronik belge ve malzemeler) (Başvuru formuna eklenen destekleyici dokümanların (broşür, kitap, kitapçık vb.), elektronik versiyonlarının (CD/DVD şeklinde) gönderilmesi gerekmektedir.)</a:t>
            </a:r>
            <a:endParaRPr lang="tr-T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386590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192" y="5663787"/>
            <a:ext cx="1051912" cy="1028793"/>
          </a:xfrm>
          <a:prstGeom prst="rect">
            <a:avLst/>
          </a:prstGeom>
        </p:spPr>
      </p:pic>
      <p:pic>
        <p:nvPicPr>
          <p:cNvPr id="5" name="Resim 4"/>
          <p:cNvPicPr>
            <a:picLocks noChangeAspect="1"/>
          </p:cNvPicPr>
          <p:nvPr/>
        </p:nvPicPr>
        <p:blipFill>
          <a:blip r:embed="rId3">
            <a:extLst>
              <a:ext uri="{BEBA8EAE-BF5A-486C-A8C5-ECC9F3942E4B}">
                <a14:imgProps xmlns:a14="http://schemas.microsoft.com/office/drawing/2010/main">
                  <a14:imgLayer r:embed="rId4">
                    <a14:imgEffect>
                      <a14:backgroundRemoval t="420" b="100000" l="0" r="100000">
                        <a14:foregroundMark x1="10953" y1="72689" x2="10953" y2="72689"/>
                        <a14:foregroundMark x1="11562" y1="67122" x2="11562" y2="67122"/>
                        <a14:foregroundMark x1="9432" y1="61660" x2="9432" y2="61660"/>
                        <a14:foregroundMark x1="8519" y1="59559" x2="8519" y2="59559"/>
                        <a14:foregroundMark x1="8114" y1="53992" x2="8114" y2="53992"/>
                        <a14:foregroundMark x1="8215" y1="50420" x2="8215" y2="50420"/>
                        <a14:foregroundMark x1="9026" y1="45168" x2="9026" y2="45168"/>
                        <a14:foregroundMark x1="11055" y1="41071" x2="11055" y2="41071"/>
                        <a14:foregroundMark x1="12576" y1="36660" x2="12576" y2="36660"/>
                        <a14:foregroundMark x1="14097" y1="29097" x2="14097" y2="29097"/>
                        <a14:foregroundMark x1="15314" y1="25735" x2="15314" y2="25735"/>
                        <a14:foregroundMark x1="17748" y1="22794" x2="17748" y2="22794"/>
                        <a14:foregroundMark x1="19675" y1="21113" x2="19675" y2="21113"/>
                        <a14:foregroundMark x1="20284" y1="18487" x2="20284" y2="18487"/>
                        <a14:foregroundMark x1="22819" y1="17227" x2="22819" y2="17227"/>
                        <a14:foregroundMark x1="22008" y1="16282" x2="22008" y2="16282"/>
                        <a14:foregroundMark x1="24138" y1="14391" x2="24138" y2="14391"/>
                        <a14:foregroundMark x1="27181" y1="12605" x2="27181" y2="12605"/>
                        <a14:foregroundMark x1="29817" y1="11870" x2="29817" y2="11870"/>
                        <a14:foregroundMark x1="31237" y1="9769" x2="31237" y2="9769"/>
                        <a14:foregroundMark x1="36410" y1="7983" x2="36410" y2="7983"/>
                        <a14:foregroundMark x1="40568" y1="7248" x2="40568" y2="7248"/>
                        <a14:foregroundMark x1="45639" y1="6618" x2="45639" y2="6618"/>
                        <a14:foregroundMark x1="50710" y1="5357" x2="50710" y2="5357"/>
                        <a14:foregroundMark x1="56795" y1="5042" x2="56795" y2="5042"/>
                        <a14:foregroundMark x1="61968" y1="6513" x2="61968" y2="6513"/>
                        <a14:foregroundMark x1="64604" y1="7353" x2="64604" y2="7353"/>
                        <a14:foregroundMark x1="68357" y1="8298" x2="68357" y2="8298"/>
                        <a14:foregroundMark x1="71602" y1="8824" x2="71602" y2="8824"/>
                        <a14:foregroundMark x1="74442" y1="10189" x2="74442" y2="10189"/>
                        <a14:foregroundMark x1="76978" y1="11555" x2="76978" y2="11555"/>
                        <a14:foregroundMark x1="83367" y1="11134" x2="83367" y2="11134"/>
                        <a14:foregroundMark x1="85091" y1="20168" x2="85091" y2="20168"/>
                        <a14:foregroundMark x1="88540" y1="22374" x2="88540" y2="22374"/>
                        <a14:backgroundMark x1="12677" y1="11765" x2="12677" y2="11765"/>
                        <a14:backgroundMark x1="6389" y1="53256" x2="6389" y2="53256"/>
                        <a14:backgroundMark x1="7505" y1="57038" x2="7505" y2="57038"/>
                        <a14:backgroundMark x1="7708" y1="62185" x2="7708" y2="62185"/>
                        <a14:backgroundMark x1="8114" y1="45798" x2="8114" y2="45798"/>
                        <a14:backgroundMark x1="25254" y1="15651" x2="25254" y2="15651"/>
                        <a14:backgroundMark x1="32860" y1="11660" x2="32860" y2="11660"/>
                        <a14:backgroundMark x1="47667" y1="6092" x2="47667" y2="6092"/>
                      </a14:backgroundRemoval>
                    </a14:imgEffect>
                  </a14:imgLayer>
                </a14:imgProps>
              </a:ext>
            </a:extLst>
          </a:blip>
          <a:stretch>
            <a:fillRect/>
          </a:stretch>
        </p:blipFill>
        <p:spPr>
          <a:xfrm>
            <a:off x="2227713" y="5699250"/>
            <a:ext cx="992078" cy="957869"/>
          </a:xfrm>
          <a:prstGeom prst="rect">
            <a:avLst/>
          </a:prstGeom>
        </p:spPr>
      </p:pic>
      <p:pic>
        <p:nvPicPr>
          <p:cNvPr id="6" name="Resim 5"/>
          <p:cNvPicPr>
            <a:picLocks noChangeAspect="1"/>
          </p:cNvPicPr>
          <p:nvPr/>
        </p:nvPicPr>
        <p:blipFill>
          <a:blip r:embed="rId5"/>
          <a:stretch>
            <a:fillRect/>
          </a:stretch>
        </p:blipFill>
        <p:spPr>
          <a:xfrm>
            <a:off x="5003839" y="5829207"/>
            <a:ext cx="2352305" cy="842018"/>
          </a:xfrm>
          <a:prstGeom prst="rect">
            <a:avLst/>
          </a:prstGeom>
        </p:spPr>
      </p:pic>
      <p:sp>
        <p:nvSpPr>
          <p:cNvPr id="7" name="Dikdörtgen 6"/>
          <p:cNvSpPr/>
          <p:nvPr/>
        </p:nvSpPr>
        <p:spPr>
          <a:xfrm>
            <a:off x="3219791" y="150125"/>
            <a:ext cx="5867741" cy="1198277"/>
          </a:xfrm>
          <a:prstGeom prst="rect">
            <a:avLst/>
          </a:prstGeom>
        </p:spPr>
        <p:txBody>
          <a:bodyPr wrap="square">
            <a:spAutoFit/>
          </a:bodyPr>
          <a:lstStyle/>
          <a:p>
            <a:pPr algn="ctr">
              <a:lnSpc>
                <a:spcPct val="115000"/>
              </a:lnSpc>
              <a:spcAft>
                <a:spcPts val="1000"/>
              </a:spcAft>
            </a:pPr>
            <a:r>
              <a:rPr lang="tr-TR" sz="1600" b="1" dirty="0" smtClean="0">
                <a:latin typeface="Times New Roman" panose="02020603050405020304" pitchFamily="18" charset="0"/>
                <a:ea typeface="Calibri" panose="020F0502020204030204" pitchFamily="34" charset="0"/>
                <a:cs typeface="Arial" panose="020B0604020202020204" pitchFamily="34" charset="0"/>
              </a:rPr>
              <a:t>AVRUPALI </a:t>
            </a:r>
            <a:r>
              <a:rPr lang="tr-TR" sz="1600" b="1" dirty="0">
                <a:latin typeface="Times New Roman" panose="02020603050405020304" pitchFamily="18" charset="0"/>
                <a:ea typeface="Calibri" panose="020F0502020204030204" pitchFamily="34" charset="0"/>
                <a:cs typeface="Arial" panose="020B0604020202020204" pitchFamily="34" charset="0"/>
              </a:rPr>
              <a:t>SEÇKİN </a:t>
            </a:r>
            <a:r>
              <a:rPr lang="tr-TR" sz="1600" b="1" dirty="0" smtClean="0">
                <a:latin typeface="Times New Roman" panose="02020603050405020304" pitchFamily="18" charset="0"/>
                <a:ea typeface="Calibri" panose="020F0502020204030204" pitchFamily="34" charset="0"/>
                <a:cs typeface="Arial" panose="020B0604020202020204" pitchFamily="34" charset="0"/>
              </a:rPr>
              <a:t>DESTİNASYONLAR</a:t>
            </a:r>
            <a:r>
              <a:rPr lang="tr-TR" sz="1600" b="1" dirty="0" smtClean="0">
                <a:latin typeface="Calibri" panose="020F0502020204030204" pitchFamily="34" charset="0"/>
                <a:ea typeface="Calibri" panose="020F0502020204030204" pitchFamily="34" charset="0"/>
                <a:cs typeface="Arial" panose="020B0604020202020204" pitchFamily="34" charset="0"/>
              </a:rPr>
              <a:t> </a:t>
            </a:r>
            <a:r>
              <a:rPr lang="tr-TR" sz="1600" b="1" dirty="0" smtClean="0">
                <a:latin typeface="Times New Roman" panose="02020603050405020304" pitchFamily="18" charset="0"/>
                <a:ea typeface="Calibri" panose="020F0502020204030204" pitchFamily="34" charset="0"/>
                <a:cs typeface="Arial" panose="020B0604020202020204" pitchFamily="34" charset="0"/>
              </a:rPr>
              <a:t>YARIŞMASI 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i="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European</a:t>
            </a:r>
            <a:r>
              <a:rPr lang="tr-TR" sz="1600" b="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Destinations</a:t>
            </a:r>
            <a:r>
              <a:rPr lang="tr-TR" sz="1600" b="1" dirty="0">
                <a:latin typeface="Times New Roman" panose="02020603050405020304" pitchFamily="18" charset="0"/>
                <a:ea typeface="Calibri" panose="020F0502020204030204" pitchFamily="34" charset="0"/>
                <a:cs typeface="Arial" panose="020B0604020202020204" pitchFamily="34" charset="0"/>
              </a:rPr>
              <a:t> of </a:t>
            </a:r>
            <a:r>
              <a:rPr lang="tr-TR" sz="1600" b="1" dirty="0" err="1">
                <a:latin typeface="Times New Roman" panose="02020603050405020304" pitchFamily="18" charset="0"/>
                <a:ea typeface="Calibri" panose="020F0502020204030204" pitchFamily="34" charset="0"/>
                <a:cs typeface="Arial" panose="020B0604020202020204" pitchFamily="34" charset="0"/>
              </a:rPr>
              <a:t>ExcelleNce</a:t>
            </a:r>
            <a:r>
              <a:rPr lang="tr-TR" sz="1600" b="1" dirty="0">
                <a:latin typeface="Calibri" panose="020F0502020204030204" pitchFamily="34" charset="0"/>
                <a:ea typeface="Calibri" panose="020F0502020204030204" pitchFamily="34" charset="0"/>
                <a:cs typeface="Arial" panose="020B0604020202020204" pitchFamily="34" charset="0"/>
              </a:rPr>
              <a:t> </a:t>
            </a:r>
            <a:r>
              <a:rPr lang="tr-TR" sz="1600" b="1" dirty="0">
                <a:latin typeface="Times New Roman" panose="02020603050405020304" pitchFamily="18" charset="0"/>
                <a:ea typeface="Calibri" panose="020F0502020204030204" pitchFamily="34" charset="0"/>
                <a:cs typeface="Arial" panose="020B0604020202020204" pitchFamily="34" charset="0"/>
              </a:rPr>
              <a:t>EDEN </a:t>
            </a:r>
            <a:r>
              <a:rPr lang="tr-TR" sz="1600" b="1" dirty="0" smtClean="0">
                <a:latin typeface="Times New Roman" panose="02020603050405020304" pitchFamily="18" charset="0"/>
                <a:ea typeface="Calibri" panose="020F0502020204030204" pitchFamily="34" charset="0"/>
                <a:cs typeface="Arial" panose="020B0604020202020204" pitchFamily="34" charset="0"/>
              </a:rPr>
              <a:t>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u="sng" dirty="0">
                <a:latin typeface="Times New Roman" panose="02020603050405020304" pitchFamily="18" charset="0"/>
                <a:ea typeface="Calibri" panose="020F0502020204030204" pitchFamily="34" charset="0"/>
                <a:cs typeface="Arial" panose="020B0604020202020204" pitchFamily="34" charset="0"/>
              </a:rPr>
              <a:t>SAĞLIK VE ESENLİK TURİZMİ</a:t>
            </a:r>
            <a:endParaRPr lang="tr-TR"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Dikdörtgen 1"/>
          <p:cNvSpPr/>
          <p:nvPr/>
        </p:nvSpPr>
        <p:spPr>
          <a:xfrm>
            <a:off x="2365248" y="1660663"/>
            <a:ext cx="8778240" cy="2959272"/>
          </a:xfrm>
          <a:prstGeom prst="rect">
            <a:avLst/>
          </a:prstGeom>
        </p:spPr>
        <p:txBody>
          <a:bodyPr wrap="square">
            <a:spAutoFit/>
          </a:bodyPr>
          <a:lstStyle/>
          <a:p>
            <a:pPr algn="just">
              <a:lnSpc>
                <a:spcPct val="115000"/>
              </a:lnSpc>
              <a:spcBef>
                <a:spcPts val="2400"/>
              </a:spcBef>
              <a:spcAft>
                <a:spcPts val="0"/>
              </a:spcAft>
            </a:pPr>
            <a:r>
              <a:rPr lang="tr-TR" b="1" kern="0" dirty="0">
                <a:solidFill>
                  <a:srgbClr val="365F91"/>
                </a:solidFill>
                <a:latin typeface="Times New Roman" panose="02020603050405020304" pitchFamily="18" charset="0"/>
                <a:ea typeface="Times New Roman" panose="02020603050405020304" pitchFamily="18" charset="0"/>
                <a:cs typeface="Times New Roman" panose="02020603050405020304" pitchFamily="18" charset="0"/>
              </a:rPr>
              <a:t>BAŞVURU DOSYASININ TESLİMİ</a:t>
            </a:r>
            <a:endParaRPr lang="tr-TR"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tr-TR" b="1" dirty="0">
                <a:latin typeface="Times New Roman" panose="02020603050405020304" pitchFamily="18" charset="0"/>
                <a:ea typeface="Calibri" panose="020F0502020204030204" pitchFamily="34" charset="0"/>
                <a:cs typeface="Arial" panose="020B0604020202020204" pitchFamily="34" charset="0"/>
              </a:rPr>
              <a:t> </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Arial" panose="020B0604020202020204" pitchFamily="34" charset="0"/>
              </a:rPr>
              <a:t>Başvuru dosyası;</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Arial" panose="020B0604020202020204" pitchFamily="34" charset="0"/>
              </a:rPr>
              <a:t> </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dirty="0">
                <a:latin typeface="Times New Roman" panose="02020603050405020304" pitchFamily="18" charset="0"/>
                <a:ea typeface="Calibri" panose="020F0502020204030204" pitchFamily="34" charset="0"/>
                <a:cs typeface="Arial" panose="020B0604020202020204" pitchFamily="34" charset="0"/>
              </a:rPr>
              <a:t> Posta ile (posta damgası tarihinin </a:t>
            </a:r>
            <a:r>
              <a:rPr lang="tr-TR" b="1" dirty="0" smtClean="0">
                <a:latin typeface="Times New Roman" panose="02020603050405020304" pitchFamily="18" charset="0"/>
                <a:ea typeface="Calibri" panose="020F0502020204030204" pitchFamily="34" charset="0"/>
                <a:cs typeface="Arial" panose="020B0604020202020204" pitchFamily="34" charset="0"/>
              </a:rPr>
              <a:t>08.11.2019</a:t>
            </a:r>
            <a:r>
              <a:rPr lang="tr-TR" dirty="0" smtClean="0">
                <a:latin typeface="Times New Roman" panose="02020603050405020304" pitchFamily="18" charset="0"/>
                <a:ea typeface="Calibri" panose="020F0502020204030204" pitchFamily="34" charset="0"/>
                <a:cs typeface="Arial" panose="020B0604020202020204" pitchFamily="34" charset="0"/>
              </a:rPr>
              <a:t> </a:t>
            </a:r>
            <a:r>
              <a:rPr lang="tr-TR" dirty="0">
                <a:latin typeface="Times New Roman" panose="02020603050405020304" pitchFamily="18" charset="0"/>
                <a:ea typeface="Calibri" panose="020F0502020204030204" pitchFamily="34" charset="0"/>
                <a:cs typeface="Arial" panose="020B0604020202020204" pitchFamily="34" charset="0"/>
              </a:rPr>
              <a:t>tarihini geçmemiş olması kaydıyla)</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dirty="0">
                <a:latin typeface="Times New Roman" panose="02020603050405020304" pitchFamily="18" charset="0"/>
                <a:ea typeface="Calibri" panose="020F0502020204030204" pitchFamily="34" charset="0"/>
                <a:cs typeface="Arial" panose="020B0604020202020204" pitchFamily="34" charset="0"/>
              </a:rPr>
              <a:t> Kurye servisi ile (kurye şirketine ait</a:t>
            </a:r>
            <a:r>
              <a:rPr lang="tr-TR"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tr-TR" dirty="0">
                <a:latin typeface="Times New Roman" panose="02020603050405020304" pitchFamily="18" charset="0"/>
                <a:ea typeface="Calibri" panose="020F0502020204030204" pitchFamily="34" charset="0"/>
                <a:cs typeface="Arial" panose="020B0604020202020204" pitchFamily="34" charset="0"/>
              </a:rPr>
              <a:t>alındı makbuzunun tarihinin, </a:t>
            </a:r>
            <a:r>
              <a:rPr lang="tr-TR" b="1" dirty="0" smtClean="0">
                <a:latin typeface="Times New Roman" panose="02020603050405020304" pitchFamily="18" charset="0"/>
                <a:ea typeface="Calibri" panose="020F0502020204030204" pitchFamily="34" charset="0"/>
                <a:cs typeface="Arial" panose="020B0604020202020204" pitchFamily="34" charset="0"/>
              </a:rPr>
              <a:t>08.11.2019</a:t>
            </a:r>
            <a:r>
              <a:rPr lang="tr-TR" dirty="0" smtClean="0">
                <a:latin typeface="Times New Roman" panose="02020603050405020304" pitchFamily="18" charset="0"/>
                <a:ea typeface="Calibri" panose="020F0502020204030204" pitchFamily="34" charset="0"/>
                <a:cs typeface="Arial" panose="020B0604020202020204" pitchFamily="34" charset="0"/>
              </a:rPr>
              <a:t> </a:t>
            </a:r>
            <a:r>
              <a:rPr lang="tr-TR" dirty="0">
                <a:latin typeface="Times New Roman" panose="02020603050405020304" pitchFamily="18" charset="0"/>
                <a:ea typeface="Calibri" panose="020F0502020204030204" pitchFamily="34" charset="0"/>
                <a:cs typeface="Arial" panose="020B0604020202020204" pitchFamily="34" charset="0"/>
              </a:rPr>
              <a:t>tarihini geçmemiş olması kaydıyla)</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dirty="0">
                <a:latin typeface="Times New Roman" panose="02020603050405020304" pitchFamily="18" charset="0"/>
                <a:ea typeface="Calibri" panose="020F0502020204030204" pitchFamily="34" charset="0"/>
                <a:cs typeface="Arial" panose="020B0604020202020204" pitchFamily="34" charset="0"/>
              </a:rPr>
              <a:t> Elden (Bakanlık Genel Evrak giriş tarihinin, </a:t>
            </a:r>
            <a:r>
              <a:rPr lang="tr-TR" b="1" dirty="0" smtClean="0">
                <a:latin typeface="Times New Roman" panose="02020603050405020304" pitchFamily="18" charset="0"/>
                <a:ea typeface="Calibri" panose="020F0502020204030204" pitchFamily="34" charset="0"/>
                <a:cs typeface="Arial" panose="020B0604020202020204" pitchFamily="34" charset="0"/>
              </a:rPr>
              <a:t>08.11.2019</a:t>
            </a:r>
            <a:r>
              <a:rPr lang="tr-TR" dirty="0" smtClean="0">
                <a:latin typeface="Times New Roman" panose="02020603050405020304" pitchFamily="18" charset="0"/>
                <a:ea typeface="Calibri" panose="020F0502020204030204" pitchFamily="34" charset="0"/>
                <a:cs typeface="Arial" panose="020B0604020202020204" pitchFamily="34" charset="0"/>
              </a:rPr>
              <a:t> </a:t>
            </a:r>
            <a:r>
              <a:rPr lang="tr-TR" dirty="0">
                <a:latin typeface="Times New Roman" panose="02020603050405020304" pitchFamily="18" charset="0"/>
                <a:ea typeface="Calibri" panose="020F0502020204030204" pitchFamily="34" charset="0"/>
                <a:cs typeface="Arial" panose="020B0604020202020204" pitchFamily="34" charset="0"/>
              </a:rPr>
              <a:t>saat </a:t>
            </a:r>
            <a:r>
              <a:rPr lang="tr-TR" b="1" dirty="0">
                <a:latin typeface="Times New Roman" panose="02020603050405020304" pitchFamily="18" charset="0"/>
                <a:ea typeface="Calibri" panose="020F0502020204030204" pitchFamily="34" charset="0"/>
                <a:cs typeface="Arial" panose="020B0604020202020204" pitchFamily="34" charset="0"/>
              </a:rPr>
              <a:t>17.00</a:t>
            </a:r>
            <a:r>
              <a:rPr lang="tr-TR" dirty="0">
                <a:latin typeface="Times New Roman" panose="02020603050405020304" pitchFamily="18" charset="0"/>
                <a:ea typeface="Calibri" panose="020F0502020204030204" pitchFamily="34" charset="0"/>
                <a:cs typeface="Arial" panose="020B0604020202020204" pitchFamily="34" charset="0"/>
              </a:rPr>
              <a:t>’yi geçmemiş olması </a:t>
            </a:r>
            <a:r>
              <a:rPr lang="tr-TR" dirty="0" smtClean="0">
                <a:latin typeface="Times New Roman" panose="02020603050405020304" pitchFamily="18" charset="0"/>
                <a:ea typeface="Calibri" panose="020F0502020204030204" pitchFamily="34" charset="0"/>
                <a:cs typeface="Arial" panose="020B0604020202020204" pitchFamily="34" charset="0"/>
              </a:rPr>
              <a:t>kaydıyla)</a:t>
            </a:r>
            <a:r>
              <a:rPr lang="tr-TR" dirty="0" smtClean="0">
                <a:latin typeface="Calibri" panose="020F0502020204030204" pitchFamily="34" charset="0"/>
                <a:ea typeface="Calibri" panose="020F0502020204030204" pitchFamily="34" charset="0"/>
                <a:cs typeface="Arial" panose="020B0604020202020204" pitchFamily="34" charset="0"/>
              </a:rPr>
              <a:t> </a:t>
            </a:r>
            <a:r>
              <a:rPr lang="tr-TR" dirty="0" smtClean="0">
                <a:latin typeface="Times New Roman" panose="02020603050405020304" pitchFamily="18" charset="0"/>
                <a:ea typeface="Calibri" panose="020F0502020204030204" pitchFamily="34" charset="0"/>
                <a:cs typeface="Arial" panose="020B0604020202020204" pitchFamily="34" charset="0"/>
              </a:rPr>
              <a:t>gönderilecektir</a:t>
            </a:r>
            <a:r>
              <a:rPr lang="tr-TR" dirty="0">
                <a:latin typeface="Times New Roman" panose="02020603050405020304" pitchFamily="18" charset="0"/>
                <a:ea typeface="Calibri" panose="020F0502020204030204" pitchFamily="34" charset="0"/>
                <a:cs typeface="Arial" panose="020B0604020202020204" pitchFamily="34" charset="0"/>
              </a:rPr>
              <a:t>:</a:t>
            </a:r>
            <a:endParaRPr lang="tr-TR"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12661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192" y="5663787"/>
            <a:ext cx="1051912" cy="1028793"/>
          </a:xfrm>
          <a:prstGeom prst="rect">
            <a:avLst/>
          </a:prstGeom>
        </p:spPr>
      </p:pic>
      <p:pic>
        <p:nvPicPr>
          <p:cNvPr id="5" name="Resim 4"/>
          <p:cNvPicPr>
            <a:picLocks noChangeAspect="1"/>
          </p:cNvPicPr>
          <p:nvPr/>
        </p:nvPicPr>
        <p:blipFill>
          <a:blip r:embed="rId3">
            <a:extLst>
              <a:ext uri="{BEBA8EAE-BF5A-486C-A8C5-ECC9F3942E4B}">
                <a14:imgProps xmlns:a14="http://schemas.microsoft.com/office/drawing/2010/main">
                  <a14:imgLayer r:embed="rId4">
                    <a14:imgEffect>
                      <a14:backgroundRemoval t="420" b="100000" l="0" r="100000">
                        <a14:foregroundMark x1="10953" y1="72689" x2="10953" y2="72689"/>
                        <a14:foregroundMark x1="11562" y1="67122" x2="11562" y2="67122"/>
                        <a14:foregroundMark x1="9432" y1="61660" x2="9432" y2="61660"/>
                        <a14:foregroundMark x1="8519" y1="59559" x2="8519" y2="59559"/>
                        <a14:foregroundMark x1="8114" y1="53992" x2="8114" y2="53992"/>
                        <a14:foregroundMark x1="8215" y1="50420" x2="8215" y2="50420"/>
                        <a14:foregroundMark x1="9026" y1="45168" x2="9026" y2="45168"/>
                        <a14:foregroundMark x1="11055" y1="41071" x2="11055" y2="41071"/>
                        <a14:foregroundMark x1="12576" y1="36660" x2="12576" y2="36660"/>
                        <a14:foregroundMark x1="14097" y1="29097" x2="14097" y2="29097"/>
                        <a14:foregroundMark x1="15314" y1="25735" x2="15314" y2="25735"/>
                        <a14:foregroundMark x1="17748" y1="22794" x2="17748" y2="22794"/>
                        <a14:foregroundMark x1="19675" y1="21113" x2="19675" y2="21113"/>
                        <a14:foregroundMark x1="20284" y1="18487" x2="20284" y2="18487"/>
                        <a14:foregroundMark x1="22819" y1="17227" x2="22819" y2="17227"/>
                        <a14:foregroundMark x1="22008" y1="16282" x2="22008" y2="16282"/>
                        <a14:foregroundMark x1="24138" y1="14391" x2="24138" y2="14391"/>
                        <a14:foregroundMark x1="27181" y1="12605" x2="27181" y2="12605"/>
                        <a14:foregroundMark x1="29817" y1="11870" x2="29817" y2="11870"/>
                        <a14:foregroundMark x1="31237" y1="9769" x2="31237" y2="9769"/>
                        <a14:foregroundMark x1="36410" y1="7983" x2="36410" y2="7983"/>
                        <a14:foregroundMark x1="40568" y1="7248" x2="40568" y2="7248"/>
                        <a14:foregroundMark x1="45639" y1="6618" x2="45639" y2="6618"/>
                        <a14:foregroundMark x1="50710" y1="5357" x2="50710" y2="5357"/>
                        <a14:foregroundMark x1="56795" y1="5042" x2="56795" y2="5042"/>
                        <a14:foregroundMark x1="61968" y1="6513" x2="61968" y2="6513"/>
                        <a14:foregroundMark x1="64604" y1="7353" x2="64604" y2="7353"/>
                        <a14:foregroundMark x1="68357" y1="8298" x2="68357" y2="8298"/>
                        <a14:foregroundMark x1="71602" y1="8824" x2="71602" y2="8824"/>
                        <a14:foregroundMark x1="74442" y1="10189" x2="74442" y2="10189"/>
                        <a14:foregroundMark x1="76978" y1="11555" x2="76978" y2="11555"/>
                        <a14:foregroundMark x1="83367" y1="11134" x2="83367" y2="11134"/>
                        <a14:foregroundMark x1="85091" y1="20168" x2="85091" y2="20168"/>
                        <a14:foregroundMark x1="88540" y1="22374" x2="88540" y2="22374"/>
                        <a14:backgroundMark x1="12677" y1="11765" x2="12677" y2="11765"/>
                        <a14:backgroundMark x1="6389" y1="53256" x2="6389" y2="53256"/>
                        <a14:backgroundMark x1="7505" y1="57038" x2="7505" y2="57038"/>
                        <a14:backgroundMark x1="7708" y1="62185" x2="7708" y2="62185"/>
                        <a14:backgroundMark x1="8114" y1="45798" x2="8114" y2="45798"/>
                        <a14:backgroundMark x1="25254" y1="15651" x2="25254" y2="15651"/>
                        <a14:backgroundMark x1="32860" y1="11660" x2="32860" y2="11660"/>
                        <a14:backgroundMark x1="47667" y1="6092" x2="47667" y2="6092"/>
                      </a14:backgroundRemoval>
                    </a14:imgEffect>
                  </a14:imgLayer>
                </a14:imgProps>
              </a:ext>
            </a:extLst>
          </a:blip>
          <a:stretch>
            <a:fillRect/>
          </a:stretch>
        </p:blipFill>
        <p:spPr>
          <a:xfrm>
            <a:off x="2227713" y="5699250"/>
            <a:ext cx="992078" cy="957869"/>
          </a:xfrm>
          <a:prstGeom prst="rect">
            <a:avLst/>
          </a:prstGeom>
        </p:spPr>
      </p:pic>
      <p:pic>
        <p:nvPicPr>
          <p:cNvPr id="6" name="Resim 5"/>
          <p:cNvPicPr>
            <a:picLocks noChangeAspect="1"/>
          </p:cNvPicPr>
          <p:nvPr/>
        </p:nvPicPr>
        <p:blipFill>
          <a:blip r:embed="rId5"/>
          <a:stretch>
            <a:fillRect/>
          </a:stretch>
        </p:blipFill>
        <p:spPr>
          <a:xfrm>
            <a:off x="5003839" y="5829207"/>
            <a:ext cx="2352305" cy="842018"/>
          </a:xfrm>
          <a:prstGeom prst="rect">
            <a:avLst/>
          </a:prstGeom>
        </p:spPr>
      </p:pic>
      <p:sp>
        <p:nvSpPr>
          <p:cNvPr id="7" name="Dikdörtgen 6"/>
          <p:cNvSpPr/>
          <p:nvPr/>
        </p:nvSpPr>
        <p:spPr>
          <a:xfrm>
            <a:off x="3219791" y="150125"/>
            <a:ext cx="5867741" cy="1198277"/>
          </a:xfrm>
          <a:prstGeom prst="rect">
            <a:avLst/>
          </a:prstGeom>
        </p:spPr>
        <p:txBody>
          <a:bodyPr wrap="square">
            <a:spAutoFit/>
          </a:bodyPr>
          <a:lstStyle/>
          <a:p>
            <a:pPr algn="ctr">
              <a:lnSpc>
                <a:spcPct val="115000"/>
              </a:lnSpc>
              <a:spcAft>
                <a:spcPts val="1000"/>
              </a:spcAft>
            </a:pPr>
            <a:r>
              <a:rPr lang="tr-TR" sz="1600" b="1" dirty="0" smtClean="0">
                <a:latin typeface="Times New Roman" panose="02020603050405020304" pitchFamily="18" charset="0"/>
                <a:ea typeface="Calibri" panose="020F0502020204030204" pitchFamily="34" charset="0"/>
                <a:cs typeface="Arial" panose="020B0604020202020204" pitchFamily="34" charset="0"/>
              </a:rPr>
              <a:t>AVRUPALI </a:t>
            </a:r>
            <a:r>
              <a:rPr lang="tr-TR" sz="1600" b="1" dirty="0">
                <a:latin typeface="Times New Roman" panose="02020603050405020304" pitchFamily="18" charset="0"/>
                <a:ea typeface="Calibri" panose="020F0502020204030204" pitchFamily="34" charset="0"/>
                <a:cs typeface="Arial" panose="020B0604020202020204" pitchFamily="34" charset="0"/>
              </a:rPr>
              <a:t>SEÇKİN </a:t>
            </a:r>
            <a:r>
              <a:rPr lang="tr-TR" sz="1600" b="1" dirty="0" smtClean="0">
                <a:latin typeface="Times New Roman" panose="02020603050405020304" pitchFamily="18" charset="0"/>
                <a:ea typeface="Calibri" panose="020F0502020204030204" pitchFamily="34" charset="0"/>
                <a:cs typeface="Arial" panose="020B0604020202020204" pitchFamily="34" charset="0"/>
              </a:rPr>
              <a:t>DESTİNASYONLAR</a:t>
            </a:r>
            <a:r>
              <a:rPr lang="tr-TR" sz="1600" b="1" dirty="0" smtClean="0">
                <a:latin typeface="Calibri" panose="020F0502020204030204" pitchFamily="34" charset="0"/>
                <a:ea typeface="Calibri" panose="020F0502020204030204" pitchFamily="34" charset="0"/>
                <a:cs typeface="Arial" panose="020B0604020202020204" pitchFamily="34" charset="0"/>
              </a:rPr>
              <a:t> </a:t>
            </a:r>
            <a:r>
              <a:rPr lang="tr-TR" sz="1600" b="1" dirty="0" smtClean="0">
                <a:latin typeface="Times New Roman" panose="02020603050405020304" pitchFamily="18" charset="0"/>
                <a:ea typeface="Calibri" panose="020F0502020204030204" pitchFamily="34" charset="0"/>
                <a:cs typeface="Arial" panose="020B0604020202020204" pitchFamily="34" charset="0"/>
              </a:rPr>
              <a:t>YARIŞMASI 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i="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European</a:t>
            </a:r>
            <a:r>
              <a:rPr lang="tr-TR" sz="1600" b="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Destinations</a:t>
            </a:r>
            <a:r>
              <a:rPr lang="tr-TR" sz="1600" b="1" dirty="0">
                <a:latin typeface="Times New Roman" panose="02020603050405020304" pitchFamily="18" charset="0"/>
                <a:ea typeface="Calibri" panose="020F0502020204030204" pitchFamily="34" charset="0"/>
                <a:cs typeface="Arial" panose="020B0604020202020204" pitchFamily="34" charset="0"/>
              </a:rPr>
              <a:t> of </a:t>
            </a:r>
            <a:r>
              <a:rPr lang="tr-TR" sz="1600" b="1" dirty="0" err="1">
                <a:latin typeface="Times New Roman" panose="02020603050405020304" pitchFamily="18" charset="0"/>
                <a:ea typeface="Calibri" panose="020F0502020204030204" pitchFamily="34" charset="0"/>
                <a:cs typeface="Arial" panose="020B0604020202020204" pitchFamily="34" charset="0"/>
              </a:rPr>
              <a:t>ExcelleNce</a:t>
            </a:r>
            <a:r>
              <a:rPr lang="tr-TR" sz="1600" b="1" dirty="0">
                <a:latin typeface="Calibri" panose="020F0502020204030204" pitchFamily="34" charset="0"/>
                <a:ea typeface="Calibri" panose="020F0502020204030204" pitchFamily="34" charset="0"/>
                <a:cs typeface="Arial" panose="020B0604020202020204" pitchFamily="34" charset="0"/>
              </a:rPr>
              <a:t> </a:t>
            </a:r>
            <a:r>
              <a:rPr lang="tr-TR" sz="1600" b="1" dirty="0">
                <a:latin typeface="Times New Roman" panose="02020603050405020304" pitchFamily="18" charset="0"/>
                <a:ea typeface="Calibri" panose="020F0502020204030204" pitchFamily="34" charset="0"/>
                <a:cs typeface="Arial" panose="020B0604020202020204" pitchFamily="34" charset="0"/>
              </a:rPr>
              <a:t>EDEN </a:t>
            </a:r>
            <a:r>
              <a:rPr lang="tr-TR" sz="1600" b="1" dirty="0" smtClean="0">
                <a:latin typeface="Times New Roman" panose="02020603050405020304" pitchFamily="18" charset="0"/>
                <a:ea typeface="Calibri" panose="020F0502020204030204" pitchFamily="34" charset="0"/>
                <a:cs typeface="Arial" panose="020B0604020202020204" pitchFamily="34" charset="0"/>
              </a:rPr>
              <a:t>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u="sng" dirty="0">
                <a:latin typeface="Times New Roman" panose="02020603050405020304" pitchFamily="18" charset="0"/>
                <a:ea typeface="Calibri" panose="020F0502020204030204" pitchFamily="34" charset="0"/>
                <a:cs typeface="Arial" panose="020B0604020202020204" pitchFamily="34" charset="0"/>
              </a:rPr>
              <a:t>SAĞLIK VE ESENLİK TURİZMİ</a:t>
            </a:r>
            <a:endParaRPr lang="tr-TR"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Dikdörtgen 2"/>
          <p:cNvSpPr/>
          <p:nvPr/>
        </p:nvSpPr>
        <p:spPr>
          <a:xfrm>
            <a:off x="2487168" y="2268443"/>
            <a:ext cx="8363712" cy="2640723"/>
          </a:xfrm>
          <a:prstGeom prst="rect">
            <a:avLst/>
          </a:prstGeom>
        </p:spPr>
        <p:txBody>
          <a:bodyPr wrap="square">
            <a:spAutoFit/>
          </a:bodyPr>
          <a:lstStyle/>
          <a:p>
            <a:pPr algn="just">
              <a:lnSpc>
                <a:spcPct val="115000"/>
              </a:lnSpc>
              <a:spcAft>
                <a:spcPts val="0"/>
              </a:spcAft>
            </a:pPr>
            <a:r>
              <a:rPr lang="tr-TR" b="1" dirty="0">
                <a:latin typeface="Times New Roman" panose="02020603050405020304" pitchFamily="18" charset="0"/>
                <a:ea typeface="Calibri" panose="020F0502020204030204" pitchFamily="34" charset="0"/>
                <a:cs typeface="Arial" panose="020B0604020202020204" pitchFamily="34" charset="0"/>
              </a:rPr>
              <a:t>T.C. Kültür ve Turizm Bakanlığı</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b="1" dirty="0">
                <a:latin typeface="Times New Roman" panose="02020603050405020304" pitchFamily="18" charset="0"/>
                <a:ea typeface="Calibri" panose="020F0502020204030204" pitchFamily="34" charset="0"/>
                <a:cs typeface="Arial" panose="020B0604020202020204" pitchFamily="34" charset="0"/>
              </a:rPr>
              <a:t>İsmet İnönü Bulvarı No:32 (Alt Giriş Katı / Genel Evrak) </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b="1" dirty="0">
                <a:latin typeface="Times New Roman" panose="02020603050405020304" pitchFamily="18" charset="0"/>
                <a:ea typeface="Calibri" panose="020F0502020204030204" pitchFamily="34" charset="0"/>
                <a:cs typeface="Arial" panose="020B0604020202020204" pitchFamily="34" charset="0"/>
              </a:rPr>
              <a:t>06100 Emek / ANKARA</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Arial" panose="020B0604020202020204" pitchFamily="34" charset="0"/>
              </a:rPr>
              <a:t> </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Arial" panose="020B0604020202020204" pitchFamily="34" charset="0"/>
              </a:rPr>
              <a:t>T.C. Kültür ve Turizm Bakanlığı AB ve Dış İlişkiler Dairesi Başkanlığına hitaben yazılmış resmi yazının bir örneği, Bakanlık genel evrak girişinin sorunsuz bir şekilde tamamlanabilmesi için başvuru dosyasını içeren paketin üzerine de eklenmelidir. </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Arial" panose="020B0604020202020204" pitchFamily="34" charset="0"/>
              </a:rPr>
              <a:t> </a:t>
            </a:r>
            <a:endParaRPr lang="tr-TR" dirty="0">
              <a:latin typeface="Calibri" panose="020F0502020204030204" pitchFamily="34" charset="0"/>
              <a:ea typeface="Calibri" panose="020F0502020204030204" pitchFamily="34" charset="0"/>
              <a:cs typeface="Arial" panose="020B0604020202020204" pitchFamily="34" charset="0"/>
            </a:endParaRPr>
          </a:p>
        </p:txBody>
      </p:sp>
      <p:sp>
        <p:nvSpPr>
          <p:cNvPr id="8" name="Dikdörtgen 7"/>
          <p:cNvSpPr/>
          <p:nvPr/>
        </p:nvSpPr>
        <p:spPr>
          <a:xfrm>
            <a:off x="2487168" y="4639756"/>
            <a:ext cx="8363712" cy="729430"/>
          </a:xfrm>
          <a:prstGeom prst="rect">
            <a:avLst/>
          </a:prstGeom>
        </p:spPr>
        <p:txBody>
          <a:bodyPr wrap="square">
            <a:spAutoFit/>
          </a:bodyPr>
          <a:lstStyle/>
          <a:p>
            <a:pPr algn="just">
              <a:lnSpc>
                <a:spcPct val="115000"/>
              </a:lnSpc>
              <a:spcAft>
                <a:spcPts val="0"/>
              </a:spcAft>
            </a:pPr>
            <a:r>
              <a:rPr lang="tr-TR" dirty="0">
                <a:latin typeface="Times New Roman" panose="02020603050405020304" pitchFamily="18" charset="0"/>
                <a:ea typeface="Calibri" panose="020F0502020204030204" pitchFamily="34" charset="0"/>
                <a:cs typeface="Arial" panose="020B0604020202020204" pitchFamily="34" charset="0"/>
              </a:rPr>
              <a:t>Başka yollarla (örneğin faks veya e-posta) gönderilen ya da farklı adrese teslim edilen başvurular kabul edilmeyecektir.</a:t>
            </a:r>
            <a:endParaRPr lang="tr-TR"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86805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192" y="5663787"/>
            <a:ext cx="1051912" cy="1028793"/>
          </a:xfrm>
          <a:prstGeom prst="rect">
            <a:avLst/>
          </a:prstGeom>
        </p:spPr>
      </p:pic>
      <p:pic>
        <p:nvPicPr>
          <p:cNvPr id="5" name="Resim 4"/>
          <p:cNvPicPr>
            <a:picLocks noChangeAspect="1"/>
          </p:cNvPicPr>
          <p:nvPr/>
        </p:nvPicPr>
        <p:blipFill>
          <a:blip r:embed="rId3">
            <a:extLst>
              <a:ext uri="{BEBA8EAE-BF5A-486C-A8C5-ECC9F3942E4B}">
                <a14:imgProps xmlns:a14="http://schemas.microsoft.com/office/drawing/2010/main">
                  <a14:imgLayer r:embed="rId4">
                    <a14:imgEffect>
                      <a14:backgroundRemoval t="420" b="100000" l="0" r="100000">
                        <a14:foregroundMark x1="10953" y1="72689" x2="10953" y2="72689"/>
                        <a14:foregroundMark x1="11562" y1="67122" x2="11562" y2="67122"/>
                        <a14:foregroundMark x1="9432" y1="61660" x2="9432" y2="61660"/>
                        <a14:foregroundMark x1="8519" y1="59559" x2="8519" y2="59559"/>
                        <a14:foregroundMark x1="8114" y1="53992" x2="8114" y2="53992"/>
                        <a14:foregroundMark x1="8215" y1="50420" x2="8215" y2="50420"/>
                        <a14:foregroundMark x1="9026" y1="45168" x2="9026" y2="45168"/>
                        <a14:foregroundMark x1="11055" y1="41071" x2="11055" y2="41071"/>
                        <a14:foregroundMark x1="12576" y1="36660" x2="12576" y2="36660"/>
                        <a14:foregroundMark x1="14097" y1="29097" x2="14097" y2="29097"/>
                        <a14:foregroundMark x1="15314" y1="25735" x2="15314" y2="25735"/>
                        <a14:foregroundMark x1="17748" y1="22794" x2="17748" y2="22794"/>
                        <a14:foregroundMark x1="19675" y1="21113" x2="19675" y2="21113"/>
                        <a14:foregroundMark x1="20284" y1="18487" x2="20284" y2="18487"/>
                        <a14:foregroundMark x1="22819" y1="17227" x2="22819" y2="17227"/>
                        <a14:foregroundMark x1="22008" y1="16282" x2="22008" y2="16282"/>
                        <a14:foregroundMark x1="24138" y1="14391" x2="24138" y2="14391"/>
                        <a14:foregroundMark x1="27181" y1="12605" x2="27181" y2="12605"/>
                        <a14:foregroundMark x1="29817" y1="11870" x2="29817" y2="11870"/>
                        <a14:foregroundMark x1="31237" y1="9769" x2="31237" y2="9769"/>
                        <a14:foregroundMark x1="36410" y1="7983" x2="36410" y2="7983"/>
                        <a14:foregroundMark x1="40568" y1="7248" x2="40568" y2="7248"/>
                        <a14:foregroundMark x1="45639" y1="6618" x2="45639" y2="6618"/>
                        <a14:foregroundMark x1="50710" y1="5357" x2="50710" y2="5357"/>
                        <a14:foregroundMark x1="56795" y1="5042" x2="56795" y2="5042"/>
                        <a14:foregroundMark x1="61968" y1="6513" x2="61968" y2="6513"/>
                        <a14:foregroundMark x1="64604" y1="7353" x2="64604" y2="7353"/>
                        <a14:foregroundMark x1="68357" y1="8298" x2="68357" y2="8298"/>
                        <a14:foregroundMark x1="71602" y1="8824" x2="71602" y2="8824"/>
                        <a14:foregroundMark x1="74442" y1="10189" x2="74442" y2="10189"/>
                        <a14:foregroundMark x1="76978" y1="11555" x2="76978" y2="11555"/>
                        <a14:foregroundMark x1="83367" y1="11134" x2="83367" y2="11134"/>
                        <a14:foregroundMark x1="85091" y1="20168" x2="85091" y2="20168"/>
                        <a14:foregroundMark x1="88540" y1="22374" x2="88540" y2="22374"/>
                        <a14:backgroundMark x1="12677" y1="11765" x2="12677" y2="11765"/>
                        <a14:backgroundMark x1="6389" y1="53256" x2="6389" y2="53256"/>
                        <a14:backgroundMark x1="7505" y1="57038" x2="7505" y2="57038"/>
                        <a14:backgroundMark x1="7708" y1="62185" x2="7708" y2="62185"/>
                        <a14:backgroundMark x1="8114" y1="45798" x2="8114" y2="45798"/>
                        <a14:backgroundMark x1="25254" y1="15651" x2="25254" y2="15651"/>
                        <a14:backgroundMark x1="32860" y1="11660" x2="32860" y2="11660"/>
                        <a14:backgroundMark x1="47667" y1="6092" x2="47667" y2="6092"/>
                      </a14:backgroundRemoval>
                    </a14:imgEffect>
                  </a14:imgLayer>
                </a14:imgProps>
              </a:ext>
            </a:extLst>
          </a:blip>
          <a:stretch>
            <a:fillRect/>
          </a:stretch>
        </p:blipFill>
        <p:spPr>
          <a:xfrm>
            <a:off x="2227713" y="5699250"/>
            <a:ext cx="992078" cy="957869"/>
          </a:xfrm>
          <a:prstGeom prst="rect">
            <a:avLst/>
          </a:prstGeom>
        </p:spPr>
      </p:pic>
      <p:pic>
        <p:nvPicPr>
          <p:cNvPr id="6" name="Resim 5"/>
          <p:cNvPicPr>
            <a:picLocks noChangeAspect="1"/>
          </p:cNvPicPr>
          <p:nvPr/>
        </p:nvPicPr>
        <p:blipFill>
          <a:blip r:embed="rId5"/>
          <a:stretch>
            <a:fillRect/>
          </a:stretch>
        </p:blipFill>
        <p:spPr>
          <a:xfrm>
            <a:off x="5003839" y="5829207"/>
            <a:ext cx="2352305" cy="842018"/>
          </a:xfrm>
          <a:prstGeom prst="rect">
            <a:avLst/>
          </a:prstGeom>
        </p:spPr>
      </p:pic>
      <p:sp>
        <p:nvSpPr>
          <p:cNvPr id="7" name="Dikdörtgen 6"/>
          <p:cNvSpPr/>
          <p:nvPr/>
        </p:nvSpPr>
        <p:spPr>
          <a:xfrm>
            <a:off x="3219791" y="150125"/>
            <a:ext cx="5867741" cy="1198277"/>
          </a:xfrm>
          <a:prstGeom prst="rect">
            <a:avLst/>
          </a:prstGeom>
        </p:spPr>
        <p:txBody>
          <a:bodyPr wrap="square">
            <a:spAutoFit/>
          </a:bodyPr>
          <a:lstStyle/>
          <a:p>
            <a:pPr algn="ctr">
              <a:lnSpc>
                <a:spcPct val="115000"/>
              </a:lnSpc>
              <a:spcAft>
                <a:spcPts val="1000"/>
              </a:spcAft>
            </a:pPr>
            <a:r>
              <a:rPr lang="tr-TR" sz="1600" b="1" dirty="0" smtClean="0">
                <a:latin typeface="Times New Roman" panose="02020603050405020304" pitchFamily="18" charset="0"/>
                <a:ea typeface="Calibri" panose="020F0502020204030204" pitchFamily="34" charset="0"/>
                <a:cs typeface="Arial" panose="020B0604020202020204" pitchFamily="34" charset="0"/>
              </a:rPr>
              <a:t>AVRUPALI </a:t>
            </a:r>
            <a:r>
              <a:rPr lang="tr-TR" sz="1600" b="1" dirty="0">
                <a:latin typeface="Times New Roman" panose="02020603050405020304" pitchFamily="18" charset="0"/>
                <a:ea typeface="Calibri" panose="020F0502020204030204" pitchFamily="34" charset="0"/>
                <a:cs typeface="Arial" panose="020B0604020202020204" pitchFamily="34" charset="0"/>
              </a:rPr>
              <a:t>SEÇKİN </a:t>
            </a:r>
            <a:r>
              <a:rPr lang="tr-TR" sz="1600" b="1" dirty="0" smtClean="0">
                <a:latin typeface="Times New Roman" panose="02020603050405020304" pitchFamily="18" charset="0"/>
                <a:ea typeface="Calibri" panose="020F0502020204030204" pitchFamily="34" charset="0"/>
                <a:cs typeface="Arial" panose="020B0604020202020204" pitchFamily="34" charset="0"/>
              </a:rPr>
              <a:t>DESTİNASYONLAR</a:t>
            </a:r>
            <a:r>
              <a:rPr lang="tr-TR" sz="1600" b="1" dirty="0" smtClean="0">
                <a:latin typeface="Calibri" panose="020F0502020204030204" pitchFamily="34" charset="0"/>
                <a:ea typeface="Calibri" panose="020F0502020204030204" pitchFamily="34" charset="0"/>
                <a:cs typeface="Arial" panose="020B0604020202020204" pitchFamily="34" charset="0"/>
              </a:rPr>
              <a:t> </a:t>
            </a:r>
            <a:r>
              <a:rPr lang="tr-TR" sz="1600" b="1" dirty="0" smtClean="0">
                <a:latin typeface="Times New Roman" panose="02020603050405020304" pitchFamily="18" charset="0"/>
                <a:ea typeface="Calibri" panose="020F0502020204030204" pitchFamily="34" charset="0"/>
                <a:cs typeface="Arial" panose="020B0604020202020204" pitchFamily="34" charset="0"/>
              </a:rPr>
              <a:t>YARIŞMASI 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i="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European</a:t>
            </a:r>
            <a:r>
              <a:rPr lang="tr-TR" sz="1600" b="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Destinations</a:t>
            </a:r>
            <a:r>
              <a:rPr lang="tr-TR" sz="1600" b="1" dirty="0">
                <a:latin typeface="Times New Roman" panose="02020603050405020304" pitchFamily="18" charset="0"/>
                <a:ea typeface="Calibri" panose="020F0502020204030204" pitchFamily="34" charset="0"/>
                <a:cs typeface="Arial" panose="020B0604020202020204" pitchFamily="34" charset="0"/>
              </a:rPr>
              <a:t> of </a:t>
            </a:r>
            <a:r>
              <a:rPr lang="tr-TR" sz="1600" b="1" dirty="0" err="1">
                <a:latin typeface="Times New Roman" panose="02020603050405020304" pitchFamily="18" charset="0"/>
                <a:ea typeface="Calibri" panose="020F0502020204030204" pitchFamily="34" charset="0"/>
                <a:cs typeface="Arial" panose="020B0604020202020204" pitchFamily="34" charset="0"/>
              </a:rPr>
              <a:t>ExcelleNce</a:t>
            </a:r>
            <a:r>
              <a:rPr lang="tr-TR" sz="1600" b="1" dirty="0">
                <a:latin typeface="Calibri" panose="020F0502020204030204" pitchFamily="34" charset="0"/>
                <a:ea typeface="Calibri" panose="020F0502020204030204" pitchFamily="34" charset="0"/>
                <a:cs typeface="Arial" panose="020B0604020202020204" pitchFamily="34" charset="0"/>
              </a:rPr>
              <a:t> </a:t>
            </a:r>
            <a:r>
              <a:rPr lang="tr-TR" sz="1600" b="1" dirty="0">
                <a:latin typeface="Times New Roman" panose="02020603050405020304" pitchFamily="18" charset="0"/>
                <a:ea typeface="Calibri" panose="020F0502020204030204" pitchFamily="34" charset="0"/>
                <a:cs typeface="Arial" panose="020B0604020202020204" pitchFamily="34" charset="0"/>
              </a:rPr>
              <a:t>EDEN </a:t>
            </a:r>
            <a:r>
              <a:rPr lang="tr-TR" sz="1600" b="1" dirty="0" smtClean="0">
                <a:latin typeface="Times New Roman" panose="02020603050405020304" pitchFamily="18" charset="0"/>
                <a:ea typeface="Calibri" panose="020F0502020204030204" pitchFamily="34" charset="0"/>
                <a:cs typeface="Arial" panose="020B0604020202020204" pitchFamily="34" charset="0"/>
              </a:rPr>
              <a:t>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u="sng" dirty="0">
                <a:latin typeface="Times New Roman" panose="02020603050405020304" pitchFamily="18" charset="0"/>
                <a:ea typeface="Calibri" panose="020F0502020204030204" pitchFamily="34" charset="0"/>
                <a:cs typeface="Arial" panose="020B0604020202020204" pitchFamily="34" charset="0"/>
              </a:rPr>
              <a:t>SAĞLIK VE ESENLİK TURİZMİ</a:t>
            </a:r>
            <a:endParaRPr lang="tr-TR"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Dikdörtgen 2"/>
          <p:cNvSpPr/>
          <p:nvPr/>
        </p:nvSpPr>
        <p:spPr>
          <a:xfrm>
            <a:off x="2389632" y="1943749"/>
            <a:ext cx="8363712" cy="390684"/>
          </a:xfrm>
          <a:prstGeom prst="rect">
            <a:avLst/>
          </a:prstGeom>
        </p:spPr>
        <p:txBody>
          <a:bodyPr wrap="square">
            <a:spAutoFit/>
          </a:bodyPr>
          <a:lstStyle/>
          <a:p>
            <a:pPr algn="just">
              <a:lnSpc>
                <a:spcPct val="115000"/>
              </a:lnSpc>
              <a:spcAft>
                <a:spcPts val="0"/>
              </a:spcAft>
            </a:pPr>
            <a:r>
              <a:rPr lang="tr-TR" dirty="0" smtClean="0">
                <a:latin typeface="Times New Roman" panose="02020603050405020304" pitchFamily="18" charset="0"/>
                <a:ea typeface="Calibri" panose="020F0502020204030204" pitchFamily="34" charset="0"/>
                <a:cs typeface="Arial" panose="020B0604020202020204" pitchFamily="34" charset="0"/>
              </a:rPr>
              <a:t>Paket üzerinde ayrıca aşağıda belirtilen ibareler yer almalıdır.</a:t>
            </a:r>
            <a:endParaRPr lang="tr-TR"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 name="Tablo 1"/>
          <p:cNvGraphicFramePr>
            <a:graphicFrameLocks noGrp="1"/>
          </p:cNvGraphicFramePr>
          <p:nvPr>
            <p:extLst>
              <p:ext uri="{D42A27DB-BD31-4B8C-83A1-F6EECF244321}">
                <p14:modId xmlns:p14="http://schemas.microsoft.com/office/powerpoint/2010/main" val="427841258"/>
              </p:ext>
            </p:extLst>
          </p:nvPr>
        </p:nvGraphicFramePr>
        <p:xfrm>
          <a:off x="3690175" y="2746063"/>
          <a:ext cx="5762625" cy="2360676"/>
        </p:xfrm>
        <a:graphic>
          <a:graphicData uri="http://schemas.openxmlformats.org/drawingml/2006/table">
            <a:tbl>
              <a:tblPr firstRow="1" firstCol="1" bandRow="1"/>
              <a:tblGrid>
                <a:gridCol w="5762625">
                  <a:extLst>
                    <a:ext uri="{9D8B030D-6E8A-4147-A177-3AD203B41FA5}">
                      <a16:colId xmlns:a16="http://schemas.microsoft.com/office/drawing/2014/main" val="1223820051"/>
                    </a:ext>
                  </a:extLst>
                </a:gridCol>
              </a:tblGrid>
              <a:tr h="2309866">
                <a:tc>
                  <a:txBody>
                    <a:bodyPr/>
                    <a:lstStyle/>
                    <a:p>
                      <a:pPr algn="ctr">
                        <a:lnSpc>
                          <a:spcPct val="115000"/>
                        </a:lnSpc>
                        <a:spcAft>
                          <a:spcPts val="0"/>
                        </a:spcAft>
                      </a:pPr>
                      <a:r>
                        <a:rPr lang="tr-TR" sz="1800" b="1" dirty="0">
                          <a:effectLst/>
                          <a:latin typeface="Times New Roman" panose="02020603050405020304" pitchFamily="18" charset="0"/>
                          <a:ea typeface="Calibri" panose="020F0502020204030204" pitchFamily="34" charset="0"/>
                          <a:cs typeface="Arial" panose="020B0604020202020204" pitchFamily="34" charset="0"/>
                        </a:rPr>
                        <a:t>EDEN 2019</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0"/>
                        </a:spcAft>
                      </a:pPr>
                      <a:r>
                        <a:rPr lang="tr-TR" sz="1800" b="1" dirty="0">
                          <a:effectLst/>
                          <a:latin typeface="Times New Roman" panose="02020603050405020304" pitchFamily="18" charset="0"/>
                          <a:ea typeface="Calibri" panose="020F0502020204030204" pitchFamily="34" charset="0"/>
                          <a:cs typeface="Arial" panose="020B0604020202020204" pitchFamily="34" charset="0"/>
                        </a:rPr>
                        <a:t> </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0"/>
                        </a:spcAft>
                      </a:pPr>
                      <a:r>
                        <a:rPr lang="tr-TR" sz="1800" b="1" dirty="0">
                          <a:effectLst/>
                          <a:latin typeface="Times New Roman" panose="02020603050405020304" pitchFamily="18" charset="0"/>
                          <a:ea typeface="Calibri" panose="020F0502020204030204" pitchFamily="34" charset="0"/>
                          <a:cs typeface="Arial" panose="020B0604020202020204" pitchFamily="34" charset="0"/>
                        </a:rPr>
                        <a:t>AVRUPALI SEÇKİN DESTİNASYONLAR PROJESİ</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0"/>
                        </a:spcAft>
                      </a:pPr>
                      <a:r>
                        <a:rPr lang="tr-TR" sz="1800" b="1" dirty="0">
                          <a:effectLst/>
                          <a:latin typeface="Times New Roman" panose="02020603050405020304" pitchFamily="18" charset="0"/>
                          <a:ea typeface="Calibri" panose="020F0502020204030204" pitchFamily="34" charset="0"/>
                          <a:cs typeface="Arial" panose="020B0604020202020204" pitchFamily="34" charset="0"/>
                        </a:rPr>
                        <a:t>SAĞLIK VE ESENLİK TURİZMİ</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0"/>
                        </a:spcAft>
                      </a:pPr>
                      <a:r>
                        <a:rPr lang="tr-TR" sz="1800" b="1" dirty="0">
                          <a:effectLst/>
                          <a:latin typeface="Times New Roman" panose="02020603050405020304" pitchFamily="18" charset="0"/>
                          <a:ea typeface="Calibri" panose="020F0502020204030204" pitchFamily="34" charset="0"/>
                          <a:cs typeface="Arial" panose="020B0604020202020204" pitchFamily="34" charset="0"/>
                        </a:rPr>
                        <a:t> </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Bef>
                          <a:spcPts val="1200"/>
                        </a:spcBef>
                        <a:spcAft>
                          <a:spcPts val="0"/>
                        </a:spcAft>
                      </a:pPr>
                      <a:r>
                        <a:rPr lang="tr-TR" sz="1800" b="1" dirty="0">
                          <a:effectLst/>
                          <a:latin typeface="Times New Roman" panose="02020603050405020304" pitchFamily="18" charset="0"/>
                          <a:ea typeface="Calibri" panose="020F0502020204030204" pitchFamily="34" charset="0"/>
                          <a:cs typeface="Arial" panose="020B0604020202020204" pitchFamily="34" charset="0"/>
                        </a:rPr>
                        <a:t>AB VE DIŞ İLİŞKİLER DAİRESİ BAŞKANLIĞI</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sz="1800" dirty="0">
                          <a:effectLst/>
                          <a:latin typeface="Times New Roman" panose="02020603050405020304" pitchFamily="18" charset="0"/>
                          <a:ea typeface="Calibri" panose="020F0502020204030204" pitchFamily="34" charset="0"/>
                          <a:cs typeface="Arial" panose="020B0604020202020204" pitchFamily="34" charset="0"/>
                        </a:rPr>
                        <a:t> </a:t>
                      </a:r>
                      <a:endParaRPr lang="tr-T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8954699"/>
                  </a:ext>
                </a:extLst>
              </a:tr>
            </a:tbl>
          </a:graphicData>
        </a:graphic>
      </p:graphicFrame>
    </p:spTree>
    <p:extLst>
      <p:ext uri="{BB962C8B-B14F-4D97-AF65-F5344CB8AC3E}">
        <p14:creationId xmlns:p14="http://schemas.microsoft.com/office/powerpoint/2010/main" val="714607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192" y="5663787"/>
            <a:ext cx="1051912" cy="1028793"/>
          </a:xfrm>
          <a:prstGeom prst="rect">
            <a:avLst/>
          </a:prstGeom>
        </p:spPr>
      </p:pic>
      <p:pic>
        <p:nvPicPr>
          <p:cNvPr id="5" name="Resim 4"/>
          <p:cNvPicPr>
            <a:picLocks noChangeAspect="1"/>
          </p:cNvPicPr>
          <p:nvPr/>
        </p:nvPicPr>
        <p:blipFill>
          <a:blip r:embed="rId3">
            <a:extLst>
              <a:ext uri="{BEBA8EAE-BF5A-486C-A8C5-ECC9F3942E4B}">
                <a14:imgProps xmlns:a14="http://schemas.microsoft.com/office/drawing/2010/main">
                  <a14:imgLayer r:embed="rId4">
                    <a14:imgEffect>
                      <a14:backgroundRemoval t="420" b="100000" l="0" r="100000">
                        <a14:foregroundMark x1="10953" y1="72689" x2="10953" y2="72689"/>
                        <a14:foregroundMark x1="11562" y1="67122" x2="11562" y2="67122"/>
                        <a14:foregroundMark x1="9432" y1="61660" x2="9432" y2="61660"/>
                        <a14:foregroundMark x1="8519" y1="59559" x2="8519" y2="59559"/>
                        <a14:foregroundMark x1="8114" y1="53992" x2="8114" y2="53992"/>
                        <a14:foregroundMark x1="8215" y1="50420" x2="8215" y2="50420"/>
                        <a14:foregroundMark x1="9026" y1="45168" x2="9026" y2="45168"/>
                        <a14:foregroundMark x1="11055" y1="41071" x2="11055" y2="41071"/>
                        <a14:foregroundMark x1="12576" y1="36660" x2="12576" y2="36660"/>
                        <a14:foregroundMark x1="14097" y1="29097" x2="14097" y2="29097"/>
                        <a14:foregroundMark x1="15314" y1="25735" x2="15314" y2="25735"/>
                        <a14:foregroundMark x1="17748" y1="22794" x2="17748" y2="22794"/>
                        <a14:foregroundMark x1="19675" y1="21113" x2="19675" y2="21113"/>
                        <a14:foregroundMark x1="20284" y1="18487" x2="20284" y2="18487"/>
                        <a14:foregroundMark x1="22819" y1="17227" x2="22819" y2="17227"/>
                        <a14:foregroundMark x1="22008" y1="16282" x2="22008" y2="16282"/>
                        <a14:foregroundMark x1="24138" y1="14391" x2="24138" y2="14391"/>
                        <a14:foregroundMark x1="27181" y1="12605" x2="27181" y2="12605"/>
                        <a14:foregroundMark x1="29817" y1="11870" x2="29817" y2="11870"/>
                        <a14:foregroundMark x1="31237" y1="9769" x2="31237" y2="9769"/>
                        <a14:foregroundMark x1="36410" y1="7983" x2="36410" y2="7983"/>
                        <a14:foregroundMark x1="40568" y1="7248" x2="40568" y2="7248"/>
                        <a14:foregroundMark x1="45639" y1="6618" x2="45639" y2="6618"/>
                        <a14:foregroundMark x1="50710" y1="5357" x2="50710" y2="5357"/>
                        <a14:foregroundMark x1="56795" y1="5042" x2="56795" y2="5042"/>
                        <a14:foregroundMark x1="61968" y1="6513" x2="61968" y2="6513"/>
                        <a14:foregroundMark x1="64604" y1="7353" x2="64604" y2="7353"/>
                        <a14:foregroundMark x1="68357" y1="8298" x2="68357" y2="8298"/>
                        <a14:foregroundMark x1="71602" y1="8824" x2="71602" y2="8824"/>
                        <a14:foregroundMark x1="74442" y1="10189" x2="74442" y2="10189"/>
                        <a14:foregroundMark x1="76978" y1="11555" x2="76978" y2="11555"/>
                        <a14:foregroundMark x1="83367" y1="11134" x2="83367" y2="11134"/>
                        <a14:foregroundMark x1="85091" y1="20168" x2="85091" y2="20168"/>
                        <a14:foregroundMark x1="88540" y1="22374" x2="88540" y2="22374"/>
                        <a14:backgroundMark x1="12677" y1="11765" x2="12677" y2="11765"/>
                        <a14:backgroundMark x1="6389" y1="53256" x2="6389" y2="53256"/>
                        <a14:backgroundMark x1="7505" y1="57038" x2="7505" y2="57038"/>
                        <a14:backgroundMark x1="7708" y1="62185" x2="7708" y2="62185"/>
                        <a14:backgroundMark x1="8114" y1="45798" x2="8114" y2="45798"/>
                        <a14:backgroundMark x1="25254" y1="15651" x2="25254" y2="15651"/>
                        <a14:backgroundMark x1="32860" y1="11660" x2="32860" y2="11660"/>
                        <a14:backgroundMark x1="47667" y1="6092" x2="47667" y2="6092"/>
                      </a14:backgroundRemoval>
                    </a14:imgEffect>
                  </a14:imgLayer>
                </a14:imgProps>
              </a:ext>
            </a:extLst>
          </a:blip>
          <a:stretch>
            <a:fillRect/>
          </a:stretch>
        </p:blipFill>
        <p:spPr>
          <a:xfrm>
            <a:off x="2227713" y="5699250"/>
            <a:ext cx="992078" cy="957869"/>
          </a:xfrm>
          <a:prstGeom prst="rect">
            <a:avLst/>
          </a:prstGeom>
        </p:spPr>
      </p:pic>
      <p:pic>
        <p:nvPicPr>
          <p:cNvPr id="6" name="Resim 5"/>
          <p:cNvPicPr>
            <a:picLocks noChangeAspect="1"/>
          </p:cNvPicPr>
          <p:nvPr/>
        </p:nvPicPr>
        <p:blipFill>
          <a:blip r:embed="rId5"/>
          <a:stretch>
            <a:fillRect/>
          </a:stretch>
        </p:blipFill>
        <p:spPr>
          <a:xfrm>
            <a:off x="5003839" y="5829207"/>
            <a:ext cx="2352305" cy="842018"/>
          </a:xfrm>
          <a:prstGeom prst="rect">
            <a:avLst/>
          </a:prstGeom>
        </p:spPr>
      </p:pic>
      <p:sp>
        <p:nvSpPr>
          <p:cNvPr id="7" name="Dikdörtgen 6"/>
          <p:cNvSpPr/>
          <p:nvPr/>
        </p:nvSpPr>
        <p:spPr>
          <a:xfrm>
            <a:off x="3219791" y="150125"/>
            <a:ext cx="5867741" cy="1198277"/>
          </a:xfrm>
          <a:prstGeom prst="rect">
            <a:avLst/>
          </a:prstGeom>
        </p:spPr>
        <p:txBody>
          <a:bodyPr wrap="square">
            <a:spAutoFit/>
          </a:bodyPr>
          <a:lstStyle/>
          <a:p>
            <a:pPr algn="ctr">
              <a:lnSpc>
                <a:spcPct val="115000"/>
              </a:lnSpc>
              <a:spcAft>
                <a:spcPts val="1000"/>
              </a:spcAft>
            </a:pPr>
            <a:r>
              <a:rPr lang="tr-TR" sz="1600" b="1" dirty="0" smtClean="0">
                <a:latin typeface="Times New Roman" panose="02020603050405020304" pitchFamily="18" charset="0"/>
                <a:ea typeface="Calibri" panose="020F0502020204030204" pitchFamily="34" charset="0"/>
                <a:cs typeface="Arial" panose="020B0604020202020204" pitchFamily="34" charset="0"/>
              </a:rPr>
              <a:t>AVRUPALI </a:t>
            </a:r>
            <a:r>
              <a:rPr lang="tr-TR" sz="1600" b="1" dirty="0">
                <a:latin typeface="Times New Roman" panose="02020603050405020304" pitchFamily="18" charset="0"/>
                <a:ea typeface="Calibri" panose="020F0502020204030204" pitchFamily="34" charset="0"/>
                <a:cs typeface="Arial" panose="020B0604020202020204" pitchFamily="34" charset="0"/>
              </a:rPr>
              <a:t>SEÇKİN </a:t>
            </a:r>
            <a:r>
              <a:rPr lang="tr-TR" sz="1600" b="1" dirty="0" smtClean="0">
                <a:latin typeface="Times New Roman" panose="02020603050405020304" pitchFamily="18" charset="0"/>
                <a:ea typeface="Calibri" panose="020F0502020204030204" pitchFamily="34" charset="0"/>
                <a:cs typeface="Arial" panose="020B0604020202020204" pitchFamily="34" charset="0"/>
              </a:rPr>
              <a:t>DESTİNASYONLAR</a:t>
            </a:r>
            <a:r>
              <a:rPr lang="tr-TR" sz="1600" b="1" dirty="0" smtClean="0">
                <a:latin typeface="Calibri" panose="020F0502020204030204" pitchFamily="34" charset="0"/>
                <a:ea typeface="Calibri" panose="020F0502020204030204" pitchFamily="34" charset="0"/>
                <a:cs typeface="Arial" panose="020B0604020202020204" pitchFamily="34" charset="0"/>
              </a:rPr>
              <a:t> </a:t>
            </a:r>
            <a:r>
              <a:rPr lang="tr-TR" sz="1600" b="1" dirty="0" smtClean="0">
                <a:latin typeface="Times New Roman" panose="02020603050405020304" pitchFamily="18" charset="0"/>
                <a:ea typeface="Calibri" panose="020F0502020204030204" pitchFamily="34" charset="0"/>
                <a:cs typeface="Arial" panose="020B0604020202020204" pitchFamily="34" charset="0"/>
              </a:rPr>
              <a:t>YARIŞMASI 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i="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European</a:t>
            </a:r>
            <a:r>
              <a:rPr lang="tr-TR" sz="1600" b="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Destinations</a:t>
            </a:r>
            <a:r>
              <a:rPr lang="tr-TR" sz="1600" b="1" dirty="0">
                <a:latin typeface="Times New Roman" panose="02020603050405020304" pitchFamily="18" charset="0"/>
                <a:ea typeface="Calibri" panose="020F0502020204030204" pitchFamily="34" charset="0"/>
                <a:cs typeface="Arial" panose="020B0604020202020204" pitchFamily="34" charset="0"/>
              </a:rPr>
              <a:t> of </a:t>
            </a:r>
            <a:r>
              <a:rPr lang="tr-TR" sz="1600" b="1" dirty="0" err="1">
                <a:latin typeface="Times New Roman" panose="02020603050405020304" pitchFamily="18" charset="0"/>
                <a:ea typeface="Calibri" panose="020F0502020204030204" pitchFamily="34" charset="0"/>
                <a:cs typeface="Arial" panose="020B0604020202020204" pitchFamily="34" charset="0"/>
              </a:rPr>
              <a:t>ExcelleNce</a:t>
            </a:r>
            <a:r>
              <a:rPr lang="tr-TR" sz="1600" b="1" dirty="0">
                <a:latin typeface="Calibri" panose="020F0502020204030204" pitchFamily="34" charset="0"/>
                <a:ea typeface="Calibri" panose="020F0502020204030204" pitchFamily="34" charset="0"/>
                <a:cs typeface="Arial" panose="020B0604020202020204" pitchFamily="34" charset="0"/>
              </a:rPr>
              <a:t> </a:t>
            </a:r>
            <a:r>
              <a:rPr lang="tr-TR" sz="1600" b="1" dirty="0">
                <a:latin typeface="Times New Roman" panose="02020603050405020304" pitchFamily="18" charset="0"/>
                <a:ea typeface="Calibri" panose="020F0502020204030204" pitchFamily="34" charset="0"/>
                <a:cs typeface="Arial" panose="020B0604020202020204" pitchFamily="34" charset="0"/>
              </a:rPr>
              <a:t>EDEN </a:t>
            </a:r>
            <a:r>
              <a:rPr lang="tr-TR" sz="1600" b="1" dirty="0" smtClean="0">
                <a:latin typeface="Times New Roman" panose="02020603050405020304" pitchFamily="18" charset="0"/>
                <a:ea typeface="Calibri" panose="020F0502020204030204" pitchFamily="34" charset="0"/>
                <a:cs typeface="Arial" panose="020B0604020202020204" pitchFamily="34" charset="0"/>
              </a:rPr>
              <a:t>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u="sng" dirty="0">
                <a:latin typeface="Times New Roman" panose="02020603050405020304" pitchFamily="18" charset="0"/>
                <a:ea typeface="Calibri" panose="020F0502020204030204" pitchFamily="34" charset="0"/>
                <a:cs typeface="Arial" panose="020B0604020202020204" pitchFamily="34" charset="0"/>
              </a:rPr>
              <a:t>SAĞLIK VE ESENLİK TURİZMİ</a:t>
            </a:r>
            <a:endParaRPr lang="tr-TR"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Dikdörtgen 7"/>
          <p:cNvSpPr/>
          <p:nvPr/>
        </p:nvSpPr>
        <p:spPr>
          <a:xfrm>
            <a:off x="2227713" y="1524980"/>
            <a:ext cx="8720703" cy="3065455"/>
          </a:xfrm>
          <a:prstGeom prst="rect">
            <a:avLst/>
          </a:prstGeom>
        </p:spPr>
        <p:txBody>
          <a:bodyPr wrap="square">
            <a:spAutoFit/>
          </a:bodyPr>
          <a:lstStyle/>
          <a:p>
            <a:pPr algn="just">
              <a:lnSpc>
                <a:spcPct val="115000"/>
              </a:lnSpc>
              <a:spcBef>
                <a:spcPts val="2400"/>
              </a:spcBef>
              <a:spcAft>
                <a:spcPts val="0"/>
              </a:spcAft>
            </a:pPr>
            <a:r>
              <a:rPr lang="tr-TR" b="1" kern="0" dirty="0">
                <a:solidFill>
                  <a:srgbClr val="365F91"/>
                </a:solidFill>
                <a:latin typeface="Times New Roman" panose="02020603050405020304" pitchFamily="18" charset="0"/>
                <a:ea typeface="Times New Roman" panose="02020603050405020304" pitchFamily="18" charset="0"/>
                <a:cs typeface="Times New Roman" panose="02020603050405020304" pitchFamily="18" charset="0"/>
              </a:rPr>
              <a:t>YARDIM MASASI</a:t>
            </a:r>
            <a:endParaRPr lang="tr-TR"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endParaRPr>
          </a:p>
          <a:p>
            <a:pPr marL="457200" algn="just">
              <a:lnSpc>
                <a:spcPct val="115000"/>
              </a:lnSpc>
              <a:spcAft>
                <a:spcPts val="0"/>
              </a:spcAft>
            </a:pPr>
            <a:r>
              <a:rPr lang="tr-TR" b="1" dirty="0">
                <a:latin typeface="Times New Roman" panose="02020603050405020304" pitchFamily="18" charset="0"/>
                <a:ea typeface="Calibri" panose="020F0502020204030204" pitchFamily="34" charset="0"/>
                <a:cs typeface="Arial" panose="020B0604020202020204" pitchFamily="34" charset="0"/>
              </a:rPr>
              <a:t> </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dirty="0">
                <a:latin typeface="Times New Roman" panose="02020603050405020304" pitchFamily="18" charset="0"/>
                <a:ea typeface="Calibri" panose="020F0502020204030204" pitchFamily="34" charset="0"/>
                <a:cs typeface="Arial" panose="020B0604020202020204" pitchFamily="34" charset="0"/>
              </a:rPr>
              <a:t> Başvuru sahipleri ihtiyaç duyduklarında </a:t>
            </a:r>
            <a:r>
              <a:rPr lang="tr-TR" sz="20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eden@ktb.gov.tr </a:t>
            </a:r>
            <a:r>
              <a:rPr lang="tr-TR" dirty="0">
                <a:latin typeface="Times New Roman" panose="02020603050405020304" pitchFamily="18" charset="0"/>
                <a:ea typeface="Calibri" panose="020F0502020204030204" pitchFamily="34" charset="0"/>
                <a:cs typeface="Arial" panose="020B0604020202020204" pitchFamily="34" charset="0"/>
              </a:rPr>
              <a:t>adresine e-posta ileterek bilgi alabileceklerdir.</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Arial" panose="020B0604020202020204" pitchFamily="34" charset="0"/>
              </a:rPr>
              <a:t> </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tr-TR" dirty="0">
                <a:latin typeface="Times New Roman" panose="02020603050405020304" pitchFamily="18" charset="0"/>
                <a:ea typeface="Calibri" panose="020F0502020204030204" pitchFamily="34" charset="0"/>
                <a:cs typeface="Arial" panose="020B0604020202020204" pitchFamily="34" charset="0"/>
              </a:rPr>
              <a:t> Her türlü ek bilgi </a:t>
            </a:r>
            <a:r>
              <a:rPr lang="tr-TR" sz="2000" b="1" u="sng"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6"/>
              </a:rPr>
              <a:t>http://</a:t>
            </a:r>
            <a:r>
              <a:rPr lang="tr-TR" sz="2000" b="1" u="sng" dirty="0" smtClean="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6"/>
              </a:rPr>
              <a:t>eden.ktb.gov.tr</a:t>
            </a:r>
            <a:r>
              <a:rPr lang="tr-TR" sz="2000" b="1" dirty="0" smtClean="0">
                <a:latin typeface="Times New Roman" panose="02020603050405020304" pitchFamily="18" charset="0"/>
                <a:ea typeface="Calibri" panose="020F0502020204030204" pitchFamily="34" charset="0"/>
                <a:cs typeface="Arial" panose="020B0604020202020204" pitchFamily="34" charset="0"/>
              </a:rPr>
              <a:t> </a:t>
            </a:r>
            <a:r>
              <a:rPr lang="tr-TR" dirty="0" smtClean="0">
                <a:latin typeface="Times New Roman" panose="02020603050405020304" pitchFamily="18" charset="0"/>
                <a:ea typeface="Calibri" panose="020F0502020204030204" pitchFamily="34" charset="0"/>
                <a:cs typeface="Arial" panose="020B0604020202020204" pitchFamily="34" charset="0"/>
              </a:rPr>
              <a:t>internet </a:t>
            </a:r>
            <a:r>
              <a:rPr lang="tr-TR" dirty="0">
                <a:latin typeface="Times New Roman" panose="02020603050405020304" pitchFamily="18" charset="0"/>
                <a:ea typeface="Calibri" panose="020F0502020204030204" pitchFamily="34" charset="0"/>
                <a:cs typeface="Arial" panose="020B0604020202020204" pitchFamily="34" charset="0"/>
              </a:rPr>
              <a:t>sitesinde </a:t>
            </a:r>
            <a:r>
              <a:rPr lang="tr-TR" dirty="0" smtClean="0">
                <a:latin typeface="Times New Roman" panose="02020603050405020304" pitchFamily="18" charset="0"/>
                <a:ea typeface="Calibri" panose="020F0502020204030204" pitchFamily="34" charset="0"/>
                <a:cs typeface="Arial" panose="020B0604020202020204" pitchFamily="34" charset="0"/>
              </a:rPr>
              <a:t>yayınlanmıştır. </a:t>
            </a:r>
            <a:r>
              <a:rPr lang="tr-TR" dirty="0">
                <a:latin typeface="Times New Roman" panose="02020603050405020304" pitchFamily="18" charset="0"/>
                <a:ea typeface="Calibri" panose="020F0502020204030204" pitchFamily="34" charset="0"/>
                <a:cs typeface="Arial" panose="020B0604020202020204" pitchFamily="34" charset="0"/>
              </a:rPr>
              <a:t>Başvuru formuna internet sitemizden ulaşabilirsiniz.</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Arial" panose="020B0604020202020204" pitchFamily="34" charset="0"/>
              </a:rPr>
              <a:t> </a:t>
            </a:r>
            <a:endParaRPr lang="tr-TR"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tr-TR" dirty="0">
                <a:latin typeface="Times New Roman" panose="02020603050405020304" pitchFamily="18" charset="0"/>
                <a:ea typeface="Calibri" panose="020F0502020204030204" pitchFamily="34" charset="0"/>
                <a:cs typeface="Arial" panose="020B0604020202020204" pitchFamily="34" charset="0"/>
              </a:rPr>
              <a:t>Telefon : </a:t>
            </a:r>
            <a:r>
              <a:rPr lang="tr-TR" sz="2000" b="1" dirty="0">
                <a:latin typeface="Times New Roman" panose="02020603050405020304" pitchFamily="18" charset="0"/>
                <a:ea typeface="Calibri" panose="020F0502020204030204" pitchFamily="34" charset="0"/>
                <a:cs typeface="Arial" panose="020B0604020202020204" pitchFamily="34" charset="0"/>
              </a:rPr>
              <a:t>(0312) 470 7975 / 7906/ 7937</a:t>
            </a:r>
            <a:endParaRPr lang="tr-TR" sz="20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2725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192" y="5663787"/>
            <a:ext cx="1051912" cy="1028793"/>
          </a:xfrm>
          <a:prstGeom prst="rect">
            <a:avLst/>
          </a:prstGeom>
        </p:spPr>
      </p:pic>
      <p:pic>
        <p:nvPicPr>
          <p:cNvPr id="5" name="Resim 4"/>
          <p:cNvPicPr>
            <a:picLocks noChangeAspect="1"/>
          </p:cNvPicPr>
          <p:nvPr/>
        </p:nvPicPr>
        <p:blipFill>
          <a:blip r:embed="rId3">
            <a:extLst>
              <a:ext uri="{BEBA8EAE-BF5A-486C-A8C5-ECC9F3942E4B}">
                <a14:imgProps xmlns:a14="http://schemas.microsoft.com/office/drawing/2010/main">
                  <a14:imgLayer r:embed="rId4">
                    <a14:imgEffect>
                      <a14:backgroundRemoval t="420" b="100000" l="0" r="100000">
                        <a14:foregroundMark x1="10953" y1="72689" x2="10953" y2="72689"/>
                        <a14:foregroundMark x1="11562" y1="67122" x2="11562" y2="67122"/>
                        <a14:foregroundMark x1="9432" y1="61660" x2="9432" y2="61660"/>
                        <a14:foregroundMark x1="8519" y1="59559" x2="8519" y2="59559"/>
                        <a14:foregroundMark x1="8114" y1="53992" x2="8114" y2="53992"/>
                        <a14:foregroundMark x1="8215" y1="50420" x2="8215" y2="50420"/>
                        <a14:foregroundMark x1="9026" y1="45168" x2="9026" y2="45168"/>
                        <a14:foregroundMark x1="11055" y1="41071" x2="11055" y2="41071"/>
                        <a14:foregroundMark x1="12576" y1="36660" x2="12576" y2="36660"/>
                        <a14:foregroundMark x1="14097" y1="29097" x2="14097" y2="29097"/>
                        <a14:foregroundMark x1="15314" y1="25735" x2="15314" y2="25735"/>
                        <a14:foregroundMark x1="17748" y1="22794" x2="17748" y2="22794"/>
                        <a14:foregroundMark x1="19675" y1="21113" x2="19675" y2="21113"/>
                        <a14:foregroundMark x1="20284" y1="18487" x2="20284" y2="18487"/>
                        <a14:foregroundMark x1="22819" y1="17227" x2="22819" y2="17227"/>
                        <a14:foregroundMark x1="22008" y1="16282" x2="22008" y2="16282"/>
                        <a14:foregroundMark x1="24138" y1="14391" x2="24138" y2="14391"/>
                        <a14:foregroundMark x1="27181" y1="12605" x2="27181" y2="12605"/>
                        <a14:foregroundMark x1="29817" y1="11870" x2="29817" y2="11870"/>
                        <a14:foregroundMark x1="31237" y1="9769" x2="31237" y2="9769"/>
                        <a14:foregroundMark x1="36410" y1="7983" x2="36410" y2="7983"/>
                        <a14:foregroundMark x1="40568" y1="7248" x2="40568" y2="7248"/>
                        <a14:foregroundMark x1="45639" y1="6618" x2="45639" y2="6618"/>
                        <a14:foregroundMark x1="50710" y1="5357" x2="50710" y2="5357"/>
                        <a14:foregroundMark x1="56795" y1="5042" x2="56795" y2="5042"/>
                        <a14:foregroundMark x1="61968" y1="6513" x2="61968" y2="6513"/>
                        <a14:foregroundMark x1="64604" y1="7353" x2="64604" y2="7353"/>
                        <a14:foregroundMark x1="68357" y1="8298" x2="68357" y2="8298"/>
                        <a14:foregroundMark x1="71602" y1="8824" x2="71602" y2="8824"/>
                        <a14:foregroundMark x1="74442" y1="10189" x2="74442" y2="10189"/>
                        <a14:foregroundMark x1="76978" y1="11555" x2="76978" y2="11555"/>
                        <a14:foregroundMark x1="83367" y1="11134" x2="83367" y2="11134"/>
                        <a14:foregroundMark x1="85091" y1="20168" x2="85091" y2="20168"/>
                        <a14:foregroundMark x1="88540" y1="22374" x2="88540" y2="22374"/>
                        <a14:backgroundMark x1="12677" y1="11765" x2="12677" y2="11765"/>
                        <a14:backgroundMark x1="6389" y1="53256" x2="6389" y2="53256"/>
                        <a14:backgroundMark x1="7505" y1="57038" x2="7505" y2="57038"/>
                        <a14:backgroundMark x1="7708" y1="62185" x2="7708" y2="62185"/>
                        <a14:backgroundMark x1="8114" y1="45798" x2="8114" y2="45798"/>
                        <a14:backgroundMark x1="25254" y1="15651" x2="25254" y2="15651"/>
                        <a14:backgroundMark x1="32860" y1="11660" x2="32860" y2="11660"/>
                        <a14:backgroundMark x1="47667" y1="6092" x2="47667" y2="6092"/>
                      </a14:backgroundRemoval>
                    </a14:imgEffect>
                  </a14:imgLayer>
                </a14:imgProps>
              </a:ext>
            </a:extLst>
          </a:blip>
          <a:stretch>
            <a:fillRect/>
          </a:stretch>
        </p:blipFill>
        <p:spPr>
          <a:xfrm>
            <a:off x="2227713" y="5699250"/>
            <a:ext cx="992078" cy="957869"/>
          </a:xfrm>
          <a:prstGeom prst="rect">
            <a:avLst/>
          </a:prstGeom>
        </p:spPr>
      </p:pic>
      <p:pic>
        <p:nvPicPr>
          <p:cNvPr id="6" name="Resim 5"/>
          <p:cNvPicPr>
            <a:picLocks noChangeAspect="1"/>
          </p:cNvPicPr>
          <p:nvPr/>
        </p:nvPicPr>
        <p:blipFill>
          <a:blip r:embed="rId5"/>
          <a:stretch>
            <a:fillRect/>
          </a:stretch>
        </p:blipFill>
        <p:spPr>
          <a:xfrm>
            <a:off x="5003839" y="5829207"/>
            <a:ext cx="2352305" cy="842018"/>
          </a:xfrm>
          <a:prstGeom prst="rect">
            <a:avLst/>
          </a:prstGeom>
        </p:spPr>
      </p:pic>
      <p:sp>
        <p:nvSpPr>
          <p:cNvPr id="7" name="Dikdörtgen 6"/>
          <p:cNvSpPr/>
          <p:nvPr/>
        </p:nvSpPr>
        <p:spPr>
          <a:xfrm>
            <a:off x="3219791" y="150125"/>
            <a:ext cx="5867741" cy="1198277"/>
          </a:xfrm>
          <a:prstGeom prst="rect">
            <a:avLst/>
          </a:prstGeom>
        </p:spPr>
        <p:txBody>
          <a:bodyPr wrap="square">
            <a:spAutoFit/>
          </a:bodyPr>
          <a:lstStyle/>
          <a:p>
            <a:pPr algn="ctr">
              <a:lnSpc>
                <a:spcPct val="115000"/>
              </a:lnSpc>
              <a:spcAft>
                <a:spcPts val="1000"/>
              </a:spcAft>
            </a:pPr>
            <a:r>
              <a:rPr lang="tr-TR" sz="1600" b="1" dirty="0" smtClean="0">
                <a:latin typeface="Times New Roman" panose="02020603050405020304" pitchFamily="18" charset="0"/>
                <a:ea typeface="Calibri" panose="020F0502020204030204" pitchFamily="34" charset="0"/>
                <a:cs typeface="Arial" panose="020B0604020202020204" pitchFamily="34" charset="0"/>
              </a:rPr>
              <a:t>AVRUPALI </a:t>
            </a:r>
            <a:r>
              <a:rPr lang="tr-TR" sz="1600" b="1" dirty="0">
                <a:latin typeface="Times New Roman" panose="02020603050405020304" pitchFamily="18" charset="0"/>
                <a:ea typeface="Calibri" panose="020F0502020204030204" pitchFamily="34" charset="0"/>
                <a:cs typeface="Arial" panose="020B0604020202020204" pitchFamily="34" charset="0"/>
              </a:rPr>
              <a:t>SEÇKİN </a:t>
            </a:r>
            <a:r>
              <a:rPr lang="tr-TR" sz="1600" b="1" dirty="0" smtClean="0">
                <a:latin typeface="Times New Roman" panose="02020603050405020304" pitchFamily="18" charset="0"/>
                <a:ea typeface="Calibri" panose="020F0502020204030204" pitchFamily="34" charset="0"/>
                <a:cs typeface="Arial" panose="020B0604020202020204" pitchFamily="34" charset="0"/>
              </a:rPr>
              <a:t>DESTİNASYONLAR</a:t>
            </a:r>
            <a:r>
              <a:rPr lang="tr-TR" sz="1600" b="1" dirty="0" smtClean="0">
                <a:latin typeface="Calibri" panose="020F0502020204030204" pitchFamily="34" charset="0"/>
                <a:ea typeface="Calibri" panose="020F0502020204030204" pitchFamily="34" charset="0"/>
                <a:cs typeface="Arial" panose="020B0604020202020204" pitchFamily="34" charset="0"/>
              </a:rPr>
              <a:t> </a:t>
            </a:r>
            <a:r>
              <a:rPr lang="tr-TR" sz="1600" b="1" dirty="0" smtClean="0">
                <a:latin typeface="Times New Roman" panose="02020603050405020304" pitchFamily="18" charset="0"/>
                <a:ea typeface="Calibri" panose="020F0502020204030204" pitchFamily="34" charset="0"/>
                <a:cs typeface="Arial" panose="020B0604020202020204" pitchFamily="34" charset="0"/>
              </a:rPr>
              <a:t>YARIŞMASI 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i="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European</a:t>
            </a:r>
            <a:r>
              <a:rPr lang="tr-TR" sz="1600" b="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Destinations</a:t>
            </a:r>
            <a:r>
              <a:rPr lang="tr-TR" sz="1600" b="1" dirty="0">
                <a:latin typeface="Times New Roman" panose="02020603050405020304" pitchFamily="18" charset="0"/>
                <a:ea typeface="Calibri" panose="020F0502020204030204" pitchFamily="34" charset="0"/>
                <a:cs typeface="Arial" panose="020B0604020202020204" pitchFamily="34" charset="0"/>
              </a:rPr>
              <a:t> of </a:t>
            </a:r>
            <a:r>
              <a:rPr lang="tr-TR" sz="1600" b="1" dirty="0" err="1">
                <a:latin typeface="Times New Roman" panose="02020603050405020304" pitchFamily="18" charset="0"/>
                <a:ea typeface="Calibri" panose="020F0502020204030204" pitchFamily="34" charset="0"/>
                <a:cs typeface="Arial" panose="020B0604020202020204" pitchFamily="34" charset="0"/>
              </a:rPr>
              <a:t>ExcelleNce</a:t>
            </a:r>
            <a:r>
              <a:rPr lang="tr-TR" sz="1600" b="1" dirty="0">
                <a:latin typeface="Calibri" panose="020F0502020204030204" pitchFamily="34" charset="0"/>
                <a:ea typeface="Calibri" panose="020F0502020204030204" pitchFamily="34" charset="0"/>
                <a:cs typeface="Arial" panose="020B0604020202020204" pitchFamily="34" charset="0"/>
              </a:rPr>
              <a:t> </a:t>
            </a:r>
            <a:r>
              <a:rPr lang="tr-TR" sz="1600" b="1" dirty="0">
                <a:latin typeface="Times New Roman" panose="02020603050405020304" pitchFamily="18" charset="0"/>
                <a:ea typeface="Calibri" panose="020F0502020204030204" pitchFamily="34" charset="0"/>
                <a:cs typeface="Arial" panose="020B0604020202020204" pitchFamily="34" charset="0"/>
              </a:rPr>
              <a:t>EDEN </a:t>
            </a:r>
            <a:r>
              <a:rPr lang="tr-TR" sz="1600" b="1" dirty="0" smtClean="0">
                <a:latin typeface="Times New Roman" panose="02020603050405020304" pitchFamily="18" charset="0"/>
                <a:ea typeface="Calibri" panose="020F0502020204030204" pitchFamily="34" charset="0"/>
                <a:cs typeface="Arial" panose="020B0604020202020204" pitchFamily="34" charset="0"/>
              </a:rPr>
              <a:t>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u="sng" dirty="0">
                <a:latin typeface="Times New Roman" panose="02020603050405020304" pitchFamily="18" charset="0"/>
                <a:ea typeface="Calibri" panose="020F0502020204030204" pitchFamily="34" charset="0"/>
                <a:cs typeface="Arial" panose="020B0604020202020204" pitchFamily="34" charset="0"/>
              </a:rPr>
              <a:t>SAĞLIK VE ESENLİK TURİZMİ</a:t>
            </a:r>
            <a:endParaRPr lang="tr-TR"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Metin kutusu 1"/>
          <p:cNvSpPr txBox="1"/>
          <p:nvPr/>
        </p:nvSpPr>
        <p:spPr>
          <a:xfrm>
            <a:off x="3641595" y="3234861"/>
            <a:ext cx="5024132" cy="707886"/>
          </a:xfrm>
          <a:prstGeom prst="rect">
            <a:avLst/>
          </a:prstGeom>
          <a:noFill/>
        </p:spPr>
        <p:txBody>
          <a:bodyPr wrap="none" rtlCol="0">
            <a:spAutoFit/>
          </a:bodyPr>
          <a:lstStyle/>
          <a:p>
            <a:r>
              <a:rPr lang="tr-TR" sz="4000" b="1" dirty="0" smtClean="0">
                <a:latin typeface="Arial" panose="020B0604020202020204" pitchFamily="34" charset="0"/>
                <a:cs typeface="Arial" panose="020B0604020202020204" pitchFamily="34" charset="0"/>
              </a:rPr>
              <a:t>TEŞEKKÜR EDERİZ</a:t>
            </a:r>
            <a:endParaRPr lang="tr-T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8806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192" y="5663787"/>
            <a:ext cx="1051912" cy="1028793"/>
          </a:xfrm>
          <a:prstGeom prst="rect">
            <a:avLst/>
          </a:prstGeom>
        </p:spPr>
      </p:pic>
      <p:pic>
        <p:nvPicPr>
          <p:cNvPr id="5" name="Resim 4"/>
          <p:cNvPicPr>
            <a:picLocks noChangeAspect="1"/>
          </p:cNvPicPr>
          <p:nvPr/>
        </p:nvPicPr>
        <p:blipFill>
          <a:blip r:embed="rId3">
            <a:extLst>
              <a:ext uri="{BEBA8EAE-BF5A-486C-A8C5-ECC9F3942E4B}">
                <a14:imgProps xmlns:a14="http://schemas.microsoft.com/office/drawing/2010/main">
                  <a14:imgLayer r:embed="rId4">
                    <a14:imgEffect>
                      <a14:backgroundRemoval t="420" b="100000" l="0" r="100000">
                        <a14:foregroundMark x1="10953" y1="72689" x2="10953" y2="72689"/>
                        <a14:foregroundMark x1="11562" y1="67122" x2="11562" y2="67122"/>
                        <a14:foregroundMark x1="9432" y1="61660" x2="9432" y2="61660"/>
                        <a14:foregroundMark x1="8519" y1="59559" x2="8519" y2="59559"/>
                        <a14:foregroundMark x1="8114" y1="53992" x2="8114" y2="53992"/>
                        <a14:foregroundMark x1="8215" y1="50420" x2="8215" y2="50420"/>
                        <a14:foregroundMark x1="9026" y1="45168" x2="9026" y2="45168"/>
                        <a14:foregroundMark x1="11055" y1="41071" x2="11055" y2="41071"/>
                        <a14:foregroundMark x1="12576" y1="36660" x2="12576" y2="36660"/>
                        <a14:foregroundMark x1="14097" y1="29097" x2="14097" y2="29097"/>
                        <a14:foregroundMark x1="15314" y1="25735" x2="15314" y2="25735"/>
                        <a14:foregroundMark x1="17748" y1="22794" x2="17748" y2="22794"/>
                        <a14:foregroundMark x1="19675" y1="21113" x2="19675" y2="21113"/>
                        <a14:foregroundMark x1="20284" y1="18487" x2="20284" y2="18487"/>
                        <a14:foregroundMark x1="22819" y1="17227" x2="22819" y2="17227"/>
                        <a14:foregroundMark x1="22008" y1="16282" x2="22008" y2="16282"/>
                        <a14:foregroundMark x1="24138" y1="14391" x2="24138" y2="14391"/>
                        <a14:foregroundMark x1="27181" y1="12605" x2="27181" y2="12605"/>
                        <a14:foregroundMark x1="29817" y1="11870" x2="29817" y2="11870"/>
                        <a14:foregroundMark x1="31237" y1="9769" x2="31237" y2="9769"/>
                        <a14:foregroundMark x1="36410" y1="7983" x2="36410" y2="7983"/>
                        <a14:foregroundMark x1="40568" y1="7248" x2="40568" y2="7248"/>
                        <a14:foregroundMark x1="45639" y1="6618" x2="45639" y2="6618"/>
                        <a14:foregroundMark x1="50710" y1="5357" x2="50710" y2="5357"/>
                        <a14:foregroundMark x1="56795" y1="5042" x2="56795" y2="5042"/>
                        <a14:foregroundMark x1="61968" y1="6513" x2="61968" y2="6513"/>
                        <a14:foregroundMark x1="64604" y1="7353" x2="64604" y2="7353"/>
                        <a14:foregroundMark x1="68357" y1="8298" x2="68357" y2="8298"/>
                        <a14:foregroundMark x1="71602" y1="8824" x2="71602" y2="8824"/>
                        <a14:foregroundMark x1="74442" y1="10189" x2="74442" y2="10189"/>
                        <a14:foregroundMark x1="76978" y1="11555" x2="76978" y2="11555"/>
                        <a14:foregroundMark x1="83367" y1="11134" x2="83367" y2="11134"/>
                        <a14:foregroundMark x1="85091" y1="20168" x2="85091" y2="20168"/>
                        <a14:foregroundMark x1="88540" y1="22374" x2="88540" y2="22374"/>
                        <a14:backgroundMark x1="12677" y1="11765" x2="12677" y2="11765"/>
                        <a14:backgroundMark x1="6389" y1="53256" x2="6389" y2="53256"/>
                        <a14:backgroundMark x1="7505" y1="57038" x2="7505" y2="57038"/>
                        <a14:backgroundMark x1="7708" y1="62185" x2="7708" y2="62185"/>
                        <a14:backgroundMark x1="8114" y1="45798" x2="8114" y2="45798"/>
                        <a14:backgroundMark x1="25254" y1="15651" x2="25254" y2="15651"/>
                        <a14:backgroundMark x1="32860" y1="11660" x2="32860" y2="11660"/>
                        <a14:backgroundMark x1="47667" y1="6092" x2="47667" y2="6092"/>
                      </a14:backgroundRemoval>
                    </a14:imgEffect>
                  </a14:imgLayer>
                </a14:imgProps>
              </a:ext>
            </a:extLst>
          </a:blip>
          <a:stretch>
            <a:fillRect/>
          </a:stretch>
        </p:blipFill>
        <p:spPr>
          <a:xfrm>
            <a:off x="2227713" y="5699250"/>
            <a:ext cx="992078" cy="957869"/>
          </a:xfrm>
          <a:prstGeom prst="rect">
            <a:avLst/>
          </a:prstGeom>
        </p:spPr>
      </p:pic>
      <p:pic>
        <p:nvPicPr>
          <p:cNvPr id="6" name="Resim 5"/>
          <p:cNvPicPr>
            <a:picLocks noChangeAspect="1"/>
          </p:cNvPicPr>
          <p:nvPr/>
        </p:nvPicPr>
        <p:blipFill>
          <a:blip r:embed="rId5"/>
          <a:stretch>
            <a:fillRect/>
          </a:stretch>
        </p:blipFill>
        <p:spPr>
          <a:xfrm>
            <a:off x="5003839" y="5829207"/>
            <a:ext cx="2352305" cy="842018"/>
          </a:xfrm>
          <a:prstGeom prst="rect">
            <a:avLst/>
          </a:prstGeom>
        </p:spPr>
      </p:pic>
      <p:sp>
        <p:nvSpPr>
          <p:cNvPr id="7" name="Dikdörtgen 6"/>
          <p:cNvSpPr/>
          <p:nvPr/>
        </p:nvSpPr>
        <p:spPr>
          <a:xfrm>
            <a:off x="3219791" y="150125"/>
            <a:ext cx="5867741" cy="1198277"/>
          </a:xfrm>
          <a:prstGeom prst="rect">
            <a:avLst/>
          </a:prstGeom>
        </p:spPr>
        <p:txBody>
          <a:bodyPr wrap="square">
            <a:spAutoFit/>
          </a:bodyPr>
          <a:lstStyle/>
          <a:p>
            <a:pPr algn="ctr">
              <a:lnSpc>
                <a:spcPct val="115000"/>
              </a:lnSpc>
              <a:spcAft>
                <a:spcPts val="1000"/>
              </a:spcAft>
            </a:pPr>
            <a:r>
              <a:rPr lang="tr-TR" sz="1600" b="1" dirty="0" smtClean="0">
                <a:latin typeface="Times New Roman" panose="02020603050405020304" pitchFamily="18" charset="0"/>
                <a:ea typeface="Calibri" panose="020F0502020204030204" pitchFamily="34" charset="0"/>
                <a:cs typeface="Arial" panose="020B0604020202020204" pitchFamily="34" charset="0"/>
              </a:rPr>
              <a:t>AVRUPALI </a:t>
            </a:r>
            <a:r>
              <a:rPr lang="tr-TR" sz="1600" b="1" dirty="0">
                <a:latin typeface="Times New Roman" panose="02020603050405020304" pitchFamily="18" charset="0"/>
                <a:ea typeface="Calibri" panose="020F0502020204030204" pitchFamily="34" charset="0"/>
                <a:cs typeface="Arial" panose="020B0604020202020204" pitchFamily="34" charset="0"/>
              </a:rPr>
              <a:t>SEÇKİN </a:t>
            </a:r>
            <a:r>
              <a:rPr lang="tr-TR" sz="1600" b="1" dirty="0" smtClean="0">
                <a:latin typeface="Times New Roman" panose="02020603050405020304" pitchFamily="18" charset="0"/>
                <a:ea typeface="Calibri" panose="020F0502020204030204" pitchFamily="34" charset="0"/>
                <a:cs typeface="Arial" panose="020B0604020202020204" pitchFamily="34" charset="0"/>
              </a:rPr>
              <a:t>DESTİNASYONLAR</a:t>
            </a:r>
            <a:r>
              <a:rPr lang="tr-TR" sz="1600" b="1" dirty="0" smtClean="0">
                <a:latin typeface="Calibri" panose="020F0502020204030204" pitchFamily="34" charset="0"/>
                <a:ea typeface="Calibri" panose="020F0502020204030204" pitchFamily="34" charset="0"/>
                <a:cs typeface="Arial" panose="020B0604020202020204" pitchFamily="34" charset="0"/>
              </a:rPr>
              <a:t> </a:t>
            </a:r>
            <a:r>
              <a:rPr lang="tr-TR" sz="1600" b="1" dirty="0" smtClean="0">
                <a:latin typeface="Times New Roman" panose="02020603050405020304" pitchFamily="18" charset="0"/>
                <a:ea typeface="Calibri" panose="020F0502020204030204" pitchFamily="34" charset="0"/>
                <a:cs typeface="Arial" panose="020B0604020202020204" pitchFamily="34" charset="0"/>
              </a:rPr>
              <a:t>YARIŞMASI 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i="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European</a:t>
            </a:r>
            <a:r>
              <a:rPr lang="tr-TR" sz="1600" b="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Destinations</a:t>
            </a:r>
            <a:r>
              <a:rPr lang="tr-TR" sz="1600" b="1" dirty="0">
                <a:latin typeface="Times New Roman" panose="02020603050405020304" pitchFamily="18" charset="0"/>
                <a:ea typeface="Calibri" panose="020F0502020204030204" pitchFamily="34" charset="0"/>
                <a:cs typeface="Arial" panose="020B0604020202020204" pitchFamily="34" charset="0"/>
              </a:rPr>
              <a:t> of </a:t>
            </a:r>
            <a:r>
              <a:rPr lang="tr-TR" sz="1600" b="1" dirty="0" err="1">
                <a:latin typeface="Times New Roman" panose="02020603050405020304" pitchFamily="18" charset="0"/>
                <a:ea typeface="Calibri" panose="020F0502020204030204" pitchFamily="34" charset="0"/>
                <a:cs typeface="Arial" panose="020B0604020202020204" pitchFamily="34" charset="0"/>
              </a:rPr>
              <a:t>ExcelleNce</a:t>
            </a:r>
            <a:r>
              <a:rPr lang="tr-TR" sz="1600" b="1" dirty="0">
                <a:latin typeface="Calibri" panose="020F0502020204030204" pitchFamily="34" charset="0"/>
                <a:ea typeface="Calibri" panose="020F0502020204030204" pitchFamily="34" charset="0"/>
                <a:cs typeface="Arial" panose="020B0604020202020204" pitchFamily="34" charset="0"/>
              </a:rPr>
              <a:t> </a:t>
            </a:r>
            <a:r>
              <a:rPr lang="tr-TR" sz="1600" b="1" dirty="0">
                <a:latin typeface="Times New Roman" panose="02020603050405020304" pitchFamily="18" charset="0"/>
                <a:ea typeface="Calibri" panose="020F0502020204030204" pitchFamily="34" charset="0"/>
                <a:cs typeface="Arial" panose="020B0604020202020204" pitchFamily="34" charset="0"/>
              </a:rPr>
              <a:t>EDEN </a:t>
            </a:r>
            <a:r>
              <a:rPr lang="tr-TR" sz="1600" b="1" dirty="0" smtClean="0">
                <a:latin typeface="Times New Roman" panose="02020603050405020304" pitchFamily="18" charset="0"/>
                <a:ea typeface="Calibri" panose="020F0502020204030204" pitchFamily="34" charset="0"/>
                <a:cs typeface="Arial" panose="020B0604020202020204" pitchFamily="34" charset="0"/>
              </a:rPr>
              <a:t>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u="sng" dirty="0">
                <a:latin typeface="Times New Roman" panose="02020603050405020304" pitchFamily="18" charset="0"/>
                <a:ea typeface="Calibri" panose="020F0502020204030204" pitchFamily="34" charset="0"/>
                <a:cs typeface="Arial" panose="020B0604020202020204" pitchFamily="34" charset="0"/>
              </a:rPr>
              <a:t>SAĞLIK VE ESENLİK TURİZMİ</a:t>
            </a:r>
            <a:endParaRPr lang="tr-TR"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Dikdörtgen 1"/>
          <p:cNvSpPr/>
          <p:nvPr/>
        </p:nvSpPr>
        <p:spPr>
          <a:xfrm>
            <a:off x="1665027" y="1535333"/>
            <a:ext cx="9744501" cy="1477328"/>
          </a:xfrm>
          <a:prstGeom prst="rect">
            <a:avLst/>
          </a:prstGeom>
        </p:spPr>
        <p:txBody>
          <a:bodyPr wrap="square">
            <a:spAutoFit/>
          </a:bodyPr>
          <a:lstStyle/>
          <a:p>
            <a:pPr algn="just"/>
            <a:r>
              <a:rPr lang="tr-TR" dirty="0">
                <a:latin typeface="Times New Roman" panose="02020603050405020304" pitchFamily="18" charset="0"/>
                <a:ea typeface="Calibri" panose="020F0502020204030204" pitchFamily="34" charset="0"/>
              </a:rPr>
              <a:t>2008 yılından itibaren Avrupalı Seçkin Destinasyonlar Projesi ülkemizde Kültür ve Turizm Bakanlığınca yürütülmektedir. </a:t>
            </a:r>
            <a:endParaRPr lang="tr-TR" dirty="0" smtClean="0">
              <a:latin typeface="Times New Roman" panose="02020603050405020304" pitchFamily="18" charset="0"/>
              <a:ea typeface="Calibri" panose="020F0502020204030204" pitchFamily="34" charset="0"/>
            </a:endParaRPr>
          </a:p>
          <a:p>
            <a:pPr algn="just"/>
            <a:endParaRPr lang="tr-TR" dirty="0">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r>
              <a:rPr lang="tr-TR" dirty="0" smtClean="0">
                <a:latin typeface="Times New Roman" panose="02020603050405020304" pitchFamily="18" charset="0"/>
                <a:ea typeface="Calibri" panose="020F0502020204030204" pitchFamily="34" charset="0"/>
              </a:rPr>
              <a:t>2008 </a:t>
            </a:r>
            <a:r>
              <a:rPr lang="tr-TR" dirty="0">
                <a:latin typeface="Times New Roman" panose="02020603050405020304" pitchFamily="18" charset="0"/>
                <a:ea typeface="Calibri" panose="020F0502020204030204" pitchFamily="34" charset="0"/>
              </a:rPr>
              <a:t>yılında “Turizm ve Somut Olmayan Kültürel Miras” teması ile Edirne (Kırkpınar Yağlı Güreş Festivali); </a:t>
            </a:r>
            <a:endParaRPr lang="tr-TR" dirty="0" smtClean="0">
              <a:latin typeface="Times New Roman" panose="02020603050405020304" pitchFamily="18" charset="0"/>
              <a:ea typeface="Calibri" panose="020F0502020204030204" pitchFamily="34" charset="0"/>
            </a:endParaRPr>
          </a:p>
        </p:txBody>
      </p:sp>
      <p:pic>
        <p:nvPicPr>
          <p:cNvPr id="3" name="Resim 2"/>
          <p:cNvPicPr>
            <a:picLocks noChangeAspect="1"/>
          </p:cNvPicPr>
          <p:nvPr/>
        </p:nvPicPr>
        <p:blipFill>
          <a:blip r:embed="rId6"/>
          <a:stretch>
            <a:fillRect/>
          </a:stretch>
        </p:blipFill>
        <p:spPr>
          <a:xfrm>
            <a:off x="4188471" y="3199592"/>
            <a:ext cx="3930379" cy="2220133"/>
          </a:xfrm>
          <a:prstGeom prst="rect">
            <a:avLst/>
          </a:prstGeom>
        </p:spPr>
      </p:pic>
    </p:spTree>
    <p:extLst>
      <p:ext uri="{BB962C8B-B14F-4D97-AF65-F5344CB8AC3E}">
        <p14:creationId xmlns:p14="http://schemas.microsoft.com/office/powerpoint/2010/main" val="1998259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192" y="5663787"/>
            <a:ext cx="1051912" cy="1028793"/>
          </a:xfrm>
          <a:prstGeom prst="rect">
            <a:avLst/>
          </a:prstGeom>
        </p:spPr>
      </p:pic>
      <p:pic>
        <p:nvPicPr>
          <p:cNvPr id="5" name="Resim 4"/>
          <p:cNvPicPr>
            <a:picLocks noChangeAspect="1"/>
          </p:cNvPicPr>
          <p:nvPr/>
        </p:nvPicPr>
        <p:blipFill>
          <a:blip r:embed="rId3">
            <a:extLst>
              <a:ext uri="{BEBA8EAE-BF5A-486C-A8C5-ECC9F3942E4B}">
                <a14:imgProps xmlns:a14="http://schemas.microsoft.com/office/drawing/2010/main">
                  <a14:imgLayer r:embed="rId4">
                    <a14:imgEffect>
                      <a14:backgroundRemoval t="420" b="100000" l="0" r="100000">
                        <a14:foregroundMark x1="10953" y1="72689" x2="10953" y2="72689"/>
                        <a14:foregroundMark x1="11562" y1="67122" x2="11562" y2="67122"/>
                        <a14:foregroundMark x1="9432" y1="61660" x2="9432" y2="61660"/>
                        <a14:foregroundMark x1="8519" y1="59559" x2="8519" y2="59559"/>
                        <a14:foregroundMark x1="8114" y1="53992" x2="8114" y2="53992"/>
                        <a14:foregroundMark x1="8215" y1="50420" x2="8215" y2="50420"/>
                        <a14:foregroundMark x1="9026" y1="45168" x2="9026" y2="45168"/>
                        <a14:foregroundMark x1="11055" y1="41071" x2="11055" y2="41071"/>
                        <a14:foregroundMark x1="12576" y1="36660" x2="12576" y2="36660"/>
                        <a14:foregroundMark x1="14097" y1="29097" x2="14097" y2="29097"/>
                        <a14:foregroundMark x1="15314" y1="25735" x2="15314" y2="25735"/>
                        <a14:foregroundMark x1="17748" y1="22794" x2="17748" y2="22794"/>
                        <a14:foregroundMark x1="19675" y1="21113" x2="19675" y2="21113"/>
                        <a14:foregroundMark x1="20284" y1="18487" x2="20284" y2="18487"/>
                        <a14:foregroundMark x1="22819" y1="17227" x2="22819" y2="17227"/>
                        <a14:foregroundMark x1="22008" y1="16282" x2="22008" y2="16282"/>
                        <a14:foregroundMark x1="24138" y1="14391" x2="24138" y2="14391"/>
                        <a14:foregroundMark x1="27181" y1="12605" x2="27181" y2="12605"/>
                        <a14:foregroundMark x1="29817" y1="11870" x2="29817" y2="11870"/>
                        <a14:foregroundMark x1="31237" y1="9769" x2="31237" y2="9769"/>
                        <a14:foregroundMark x1="36410" y1="7983" x2="36410" y2="7983"/>
                        <a14:foregroundMark x1="40568" y1="7248" x2="40568" y2="7248"/>
                        <a14:foregroundMark x1="45639" y1="6618" x2="45639" y2="6618"/>
                        <a14:foregroundMark x1="50710" y1="5357" x2="50710" y2="5357"/>
                        <a14:foregroundMark x1="56795" y1="5042" x2="56795" y2="5042"/>
                        <a14:foregroundMark x1="61968" y1="6513" x2="61968" y2="6513"/>
                        <a14:foregroundMark x1="64604" y1="7353" x2="64604" y2="7353"/>
                        <a14:foregroundMark x1="68357" y1="8298" x2="68357" y2="8298"/>
                        <a14:foregroundMark x1="71602" y1="8824" x2="71602" y2="8824"/>
                        <a14:foregroundMark x1="74442" y1="10189" x2="74442" y2="10189"/>
                        <a14:foregroundMark x1="76978" y1="11555" x2="76978" y2="11555"/>
                        <a14:foregroundMark x1="83367" y1="11134" x2="83367" y2="11134"/>
                        <a14:foregroundMark x1="85091" y1="20168" x2="85091" y2="20168"/>
                        <a14:foregroundMark x1="88540" y1="22374" x2="88540" y2="22374"/>
                        <a14:backgroundMark x1="12677" y1="11765" x2="12677" y2="11765"/>
                        <a14:backgroundMark x1="6389" y1="53256" x2="6389" y2="53256"/>
                        <a14:backgroundMark x1="7505" y1="57038" x2="7505" y2="57038"/>
                        <a14:backgroundMark x1="7708" y1="62185" x2="7708" y2="62185"/>
                        <a14:backgroundMark x1="8114" y1="45798" x2="8114" y2="45798"/>
                        <a14:backgroundMark x1="25254" y1="15651" x2="25254" y2="15651"/>
                        <a14:backgroundMark x1="32860" y1="11660" x2="32860" y2="11660"/>
                        <a14:backgroundMark x1="47667" y1="6092" x2="47667" y2="6092"/>
                      </a14:backgroundRemoval>
                    </a14:imgEffect>
                  </a14:imgLayer>
                </a14:imgProps>
              </a:ext>
            </a:extLst>
          </a:blip>
          <a:stretch>
            <a:fillRect/>
          </a:stretch>
        </p:blipFill>
        <p:spPr>
          <a:xfrm>
            <a:off x="2227713" y="5699250"/>
            <a:ext cx="992078" cy="957869"/>
          </a:xfrm>
          <a:prstGeom prst="rect">
            <a:avLst/>
          </a:prstGeom>
        </p:spPr>
      </p:pic>
      <p:pic>
        <p:nvPicPr>
          <p:cNvPr id="6" name="Resim 5"/>
          <p:cNvPicPr>
            <a:picLocks noChangeAspect="1"/>
          </p:cNvPicPr>
          <p:nvPr/>
        </p:nvPicPr>
        <p:blipFill>
          <a:blip r:embed="rId5"/>
          <a:stretch>
            <a:fillRect/>
          </a:stretch>
        </p:blipFill>
        <p:spPr>
          <a:xfrm>
            <a:off x="5003839" y="5829207"/>
            <a:ext cx="2352305" cy="842018"/>
          </a:xfrm>
          <a:prstGeom prst="rect">
            <a:avLst/>
          </a:prstGeom>
        </p:spPr>
      </p:pic>
      <p:sp>
        <p:nvSpPr>
          <p:cNvPr id="7" name="Dikdörtgen 6"/>
          <p:cNvSpPr/>
          <p:nvPr/>
        </p:nvSpPr>
        <p:spPr>
          <a:xfrm>
            <a:off x="3219791" y="150125"/>
            <a:ext cx="5867741" cy="1198277"/>
          </a:xfrm>
          <a:prstGeom prst="rect">
            <a:avLst/>
          </a:prstGeom>
        </p:spPr>
        <p:txBody>
          <a:bodyPr wrap="square">
            <a:spAutoFit/>
          </a:bodyPr>
          <a:lstStyle/>
          <a:p>
            <a:pPr algn="ctr">
              <a:lnSpc>
                <a:spcPct val="115000"/>
              </a:lnSpc>
              <a:spcAft>
                <a:spcPts val="1000"/>
              </a:spcAft>
            </a:pPr>
            <a:r>
              <a:rPr lang="tr-TR" sz="1600" b="1" dirty="0" smtClean="0">
                <a:latin typeface="Times New Roman" panose="02020603050405020304" pitchFamily="18" charset="0"/>
                <a:ea typeface="Calibri" panose="020F0502020204030204" pitchFamily="34" charset="0"/>
                <a:cs typeface="Arial" panose="020B0604020202020204" pitchFamily="34" charset="0"/>
              </a:rPr>
              <a:t>AVRUPALI </a:t>
            </a:r>
            <a:r>
              <a:rPr lang="tr-TR" sz="1600" b="1" dirty="0">
                <a:latin typeface="Times New Roman" panose="02020603050405020304" pitchFamily="18" charset="0"/>
                <a:ea typeface="Calibri" panose="020F0502020204030204" pitchFamily="34" charset="0"/>
                <a:cs typeface="Arial" panose="020B0604020202020204" pitchFamily="34" charset="0"/>
              </a:rPr>
              <a:t>SEÇKİN </a:t>
            </a:r>
            <a:r>
              <a:rPr lang="tr-TR" sz="1600" b="1" dirty="0" smtClean="0">
                <a:latin typeface="Times New Roman" panose="02020603050405020304" pitchFamily="18" charset="0"/>
                <a:ea typeface="Calibri" panose="020F0502020204030204" pitchFamily="34" charset="0"/>
                <a:cs typeface="Arial" panose="020B0604020202020204" pitchFamily="34" charset="0"/>
              </a:rPr>
              <a:t>DESTİNASYONLAR</a:t>
            </a:r>
            <a:r>
              <a:rPr lang="tr-TR" sz="1600" b="1" dirty="0" smtClean="0">
                <a:latin typeface="Calibri" panose="020F0502020204030204" pitchFamily="34" charset="0"/>
                <a:ea typeface="Calibri" panose="020F0502020204030204" pitchFamily="34" charset="0"/>
                <a:cs typeface="Arial" panose="020B0604020202020204" pitchFamily="34" charset="0"/>
              </a:rPr>
              <a:t> </a:t>
            </a:r>
            <a:r>
              <a:rPr lang="tr-TR" sz="1600" b="1" dirty="0" smtClean="0">
                <a:latin typeface="Times New Roman" panose="02020603050405020304" pitchFamily="18" charset="0"/>
                <a:ea typeface="Calibri" panose="020F0502020204030204" pitchFamily="34" charset="0"/>
                <a:cs typeface="Arial" panose="020B0604020202020204" pitchFamily="34" charset="0"/>
              </a:rPr>
              <a:t>YARIŞMASI 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i="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European</a:t>
            </a:r>
            <a:r>
              <a:rPr lang="tr-TR" sz="1600" b="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Destinations</a:t>
            </a:r>
            <a:r>
              <a:rPr lang="tr-TR" sz="1600" b="1" dirty="0">
                <a:latin typeface="Times New Roman" panose="02020603050405020304" pitchFamily="18" charset="0"/>
                <a:ea typeface="Calibri" panose="020F0502020204030204" pitchFamily="34" charset="0"/>
                <a:cs typeface="Arial" panose="020B0604020202020204" pitchFamily="34" charset="0"/>
              </a:rPr>
              <a:t> of </a:t>
            </a:r>
            <a:r>
              <a:rPr lang="tr-TR" sz="1600" b="1" dirty="0" err="1">
                <a:latin typeface="Times New Roman" panose="02020603050405020304" pitchFamily="18" charset="0"/>
                <a:ea typeface="Calibri" panose="020F0502020204030204" pitchFamily="34" charset="0"/>
                <a:cs typeface="Arial" panose="020B0604020202020204" pitchFamily="34" charset="0"/>
              </a:rPr>
              <a:t>ExcelleNce</a:t>
            </a:r>
            <a:r>
              <a:rPr lang="tr-TR" sz="1600" b="1" dirty="0">
                <a:latin typeface="Calibri" panose="020F0502020204030204" pitchFamily="34" charset="0"/>
                <a:ea typeface="Calibri" panose="020F0502020204030204" pitchFamily="34" charset="0"/>
                <a:cs typeface="Arial" panose="020B0604020202020204" pitchFamily="34" charset="0"/>
              </a:rPr>
              <a:t> </a:t>
            </a:r>
            <a:r>
              <a:rPr lang="tr-TR" sz="1600" b="1" dirty="0">
                <a:latin typeface="Times New Roman" panose="02020603050405020304" pitchFamily="18" charset="0"/>
                <a:ea typeface="Calibri" panose="020F0502020204030204" pitchFamily="34" charset="0"/>
                <a:cs typeface="Arial" panose="020B0604020202020204" pitchFamily="34" charset="0"/>
              </a:rPr>
              <a:t>EDEN </a:t>
            </a:r>
            <a:r>
              <a:rPr lang="tr-TR" sz="1600" b="1" dirty="0" smtClean="0">
                <a:latin typeface="Times New Roman" panose="02020603050405020304" pitchFamily="18" charset="0"/>
                <a:ea typeface="Calibri" panose="020F0502020204030204" pitchFamily="34" charset="0"/>
                <a:cs typeface="Arial" panose="020B0604020202020204" pitchFamily="34" charset="0"/>
              </a:rPr>
              <a:t>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u="sng" dirty="0">
                <a:latin typeface="Times New Roman" panose="02020603050405020304" pitchFamily="18" charset="0"/>
                <a:ea typeface="Calibri" panose="020F0502020204030204" pitchFamily="34" charset="0"/>
                <a:cs typeface="Arial" panose="020B0604020202020204" pitchFamily="34" charset="0"/>
              </a:rPr>
              <a:t>SAĞLIK VE ESENLİK TURİZMİ</a:t>
            </a:r>
            <a:endParaRPr lang="tr-TR"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Dikdörtgen 1"/>
          <p:cNvSpPr/>
          <p:nvPr/>
        </p:nvSpPr>
        <p:spPr>
          <a:xfrm>
            <a:off x="1665027" y="1535333"/>
            <a:ext cx="9744501" cy="369332"/>
          </a:xfrm>
          <a:prstGeom prst="rect">
            <a:avLst/>
          </a:prstGeom>
        </p:spPr>
        <p:txBody>
          <a:bodyPr wrap="square">
            <a:spAutoFit/>
          </a:bodyPr>
          <a:lstStyle/>
          <a:p>
            <a:pPr marL="285750" indent="-285750" algn="just">
              <a:buFont typeface="Arial" panose="020B0604020202020204" pitchFamily="34" charset="0"/>
              <a:buChar char="•"/>
            </a:pPr>
            <a:r>
              <a:rPr lang="tr-TR" dirty="0" smtClean="0">
                <a:latin typeface="Times New Roman" panose="02020603050405020304" pitchFamily="18" charset="0"/>
                <a:ea typeface="Calibri" panose="020F0502020204030204" pitchFamily="34" charset="0"/>
              </a:rPr>
              <a:t>2009 </a:t>
            </a:r>
            <a:r>
              <a:rPr lang="tr-TR" dirty="0">
                <a:latin typeface="Times New Roman" panose="02020603050405020304" pitchFamily="18" charset="0"/>
                <a:ea typeface="Calibri" panose="020F0502020204030204" pitchFamily="34" charset="0"/>
              </a:rPr>
              <a:t>yılında “ Korunan Alanlar” teması ile Kuyucuk Gölü Yaban Hayatı Geliştirme Sahası/Kars; </a:t>
            </a:r>
            <a:endParaRPr lang="tr-TR" dirty="0" smtClean="0">
              <a:latin typeface="Times New Roman" panose="02020603050405020304" pitchFamily="18" charset="0"/>
              <a:ea typeface="Calibri" panose="020F0502020204030204" pitchFamily="34" charset="0"/>
            </a:endParaRPr>
          </a:p>
        </p:txBody>
      </p:sp>
      <p:pic>
        <p:nvPicPr>
          <p:cNvPr id="3" name="Resim 2"/>
          <p:cNvPicPr>
            <a:picLocks noChangeAspect="1"/>
          </p:cNvPicPr>
          <p:nvPr/>
        </p:nvPicPr>
        <p:blipFill>
          <a:blip r:embed="rId6"/>
          <a:stretch>
            <a:fillRect/>
          </a:stretch>
        </p:blipFill>
        <p:spPr>
          <a:xfrm>
            <a:off x="3694973" y="2227811"/>
            <a:ext cx="4917375" cy="3278250"/>
          </a:xfrm>
          <a:prstGeom prst="rect">
            <a:avLst/>
          </a:prstGeom>
        </p:spPr>
      </p:pic>
    </p:spTree>
    <p:extLst>
      <p:ext uri="{BB962C8B-B14F-4D97-AF65-F5344CB8AC3E}">
        <p14:creationId xmlns:p14="http://schemas.microsoft.com/office/powerpoint/2010/main" val="3261388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192" y="5663787"/>
            <a:ext cx="1051912" cy="1028793"/>
          </a:xfrm>
          <a:prstGeom prst="rect">
            <a:avLst/>
          </a:prstGeom>
        </p:spPr>
      </p:pic>
      <p:pic>
        <p:nvPicPr>
          <p:cNvPr id="5" name="Resim 4"/>
          <p:cNvPicPr>
            <a:picLocks noChangeAspect="1"/>
          </p:cNvPicPr>
          <p:nvPr/>
        </p:nvPicPr>
        <p:blipFill>
          <a:blip r:embed="rId3">
            <a:extLst>
              <a:ext uri="{BEBA8EAE-BF5A-486C-A8C5-ECC9F3942E4B}">
                <a14:imgProps xmlns:a14="http://schemas.microsoft.com/office/drawing/2010/main">
                  <a14:imgLayer r:embed="rId4">
                    <a14:imgEffect>
                      <a14:backgroundRemoval t="420" b="100000" l="0" r="100000">
                        <a14:foregroundMark x1="10953" y1="72689" x2="10953" y2="72689"/>
                        <a14:foregroundMark x1="11562" y1="67122" x2="11562" y2="67122"/>
                        <a14:foregroundMark x1="9432" y1="61660" x2="9432" y2="61660"/>
                        <a14:foregroundMark x1="8519" y1="59559" x2="8519" y2="59559"/>
                        <a14:foregroundMark x1="8114" y1="53992" x2="8114" y2="53992"/>
                        <a14:foregroundMark x1="8215" y1="50420" x2="8215" y2="50420"/>
                        <a14:foregroundMark x1="9026" y1="45168" x2="9026" y2="45168"/>
                        <a14:foregroundMark x1="11055" y1="41071" x2="11055" y2="41071"/>
                        <a14:foregroundMark x1="12576" y1="36660" x2="12576" y2="36660"/>
                        <a14:foregroundMark x1="14097" y1="29097" x2="14097" y2="29097"/>
                        <a14:foregroundMark x1="15314" y1="25735" x2="15314" y2="25735"/>
                        <a14:foregroundMark x1="17748" y1="22794" x2="17748" y2="22794"/>
                        <a14:foregroundMark x1="19675" y1="21113" x2="19675" y2="21113"/>
                        <a14:foregroundMark x1="20284" y1="18487" x2="20284" y2="18487"/>
                        <a14:foregroundMark x1="22819" y1="17227" x2="22819" y2="17227"/>
                        <a14:foregroundMark x1="22008" y1="16282" x2="22008" y2="16282"/>
                        <a14:foregroundMark x1="24138" y1="14391" x2="24138" y2="14391"/>
                        <a14:foregroundMark x1="27181" y1="12605" x2="27181" y2="12605"/>
                        <a14:foregroundMark x1="29817" y1="11870" x2="29817" y2="11870"/>
                        <a14:foregroundMark x1="31237" y1="9769" x2="31237" y2="9769"/>
                        <a14:foregroundMark x1="36410" y1="7983" x2="36410" y2="7983"/>
                        <a14:foregroundMark x1="40568" y1="7248" x2="40568" y2="7248"/>
                        <a14:foregroundMark x1="45639" y1="6618" x2="45639" y2="6618"/>
                        <a14:foregroundMark x1="50710" y1="5357" x2="50710" y2="5357"/>
                        <a14:foregroundMark x1="56795" y1="5042" x2="56795" y2="5042"/>
                        <a14:foregroundMark x1="61968" y1="6513" x2="61968" y2="6513"/>
                        <a14:foregroundMark x1="64604" y1="7353" x2="64604" y2="7353"/>
                        <a14:foregroundMark x1="68357" y1="8298" x2="68357" y2="8298"/>
                        <a14:foregroundMark x1="71602" y1="8824" x2="71602" y2="8824"/>
                        <a14:foregroundMark x1="74442" y1="10189" x2="74442" y2="10189"/>
                        <a14:foregroundMark x1="76978" y1="11555" x2="76978" y2="11555"/>
                        <a14:foregroundMark x1="83367" y1="11134" x2="83367" y2="11134"/>
                        <a14:foregroundMark x1="85091" y1="20168" x2="85091" y2="20168"/>
                        <a14:foregroundMark x1="88540" y1="22374" x2="88540" y2="22374"/>
                        <a14:backgroundMark x1="12677" y1="11765" x2="12677" y2="11765"/>
                        <a14:backgroundMark x1="6389" y1="53256" x2="6389" y2="53256"/>
                        <a14:backgroundMark x1="7505" y1="57038" x2="7505" y2="57038"/>
                        <a14:backgroundMark x1="7708" y1="62185" x2="7708" y2="62185"/>
                        <a14:backgroundMark x1="8114" y1="45798" x2="8114" y2="45798"/>
                        <a14:backgroundMark x1="25254" y1="15651" x2="25254" y2="15651"/>
                        <a14:backgroundMark x1="32860" y1="11660" x2="32860" y2="11660"/>
                        <a14:backgroundMark x1="47667" y1="6092" x2="47667" y2="6092"/>
                      </a14:backgroundRemoval>
                    </a14:imgEffect>
                  </a14:imgLayer>
                </a14:imgProps>
              </a:ext>
            </a:extLst>
          </a:blip>
          <a:stretch>
            <a:fillRect/>
          </a:stretch>
        </p:blipFill>
        <p:spPr>
          <a:xfrm>
            <a:off x="2227713" y="5699250"/>
            <a:ext cx="992078" cy="957869"/>
          </a:xfrm>
          <a:prstGeom prst="rect">
            <a:avLst/>
          </a:prstGeom>
        </p:spPr>
      </p:pic>
      <p:pic>
        <p:nvPicPr>
          <p:cNvPr id="6" name="Resim 5"/>
          <p:cNvPicPr>
            <a:picLocks noChangeAspect="1"/>
          </p:cNvPicPr>
          <p:nvPr/>
        </p:nvPicPr>
        <p:blipFill>
          <a:blip r:embed="rId5"/>
          <a:stretch>
            <a:fillRect/>
          </a:stretch>
        </p:blipFill>
        <p:spPr>
          <a:xfrm>
            <a:off x="5003839" y="5829207"/>
            <a:ext cx="2352305" cy="842018"/>
          </a:xfrm>
          <a:prstGeom prst="rect">
            <a:avLst/>
          </a:prstGeom>
        </p:spPr>
      </p:pic>
      <p:sp>
        <p:nvSpPr>
          <p:cNvPr id="7" name="Dikdörtgen 6"/>
          <p:cNvSpPr/>
          <p:nvPr/>
        </p:nvSpPr>
        <p:spPr>
          <a:xfrm>
            <a:off x="3219791" y="150125"/>
            <a:ext cx="5867741" cy="1198277"/>
          </a:xfrm>
          <a:prstGeom prst="rect">
            <a:avLst/>
          </a:prstGeom>
        </p:spPr>
        <p:txBody>
          <a:bodyPr wrap="square">
            <a:spAutoFit/>
          </a:bodyPr>
          <a:lstStyle/>
          <a:p>
            <a:pPr algn="ctr">
              <a:lnSpc>
                <a:spcPct val="115000"/>
              </a:lnSpc>
              <a:spcAft>
                <a:spcPts val="1000"/>
              </a:spcAft>
            </a:pPr>
            <a:r>
              <a:rPr lang="tr-TR" sz="1600" b="1" dirty="0" smtClean="0">
                <a:latin typeface="Times New Roman" panose="02020603050405020304" pitchFamily="18" charset="0"/>
                <a:ea typeface="Calibri" panose="020F0502020204030204" pitchFamily="34" charset="0"/>
                <a:cs typeface="Arial" panose="020B0604020202020204" pitchFamily="34" charset="0"/>
              </a:rPr>
              <a:t>AVRUPALI </a:t>
            </a:r>
            <a:r>
              <a:rPr lang="tr-TR" sz="1600" b="1" dirty="0">
                <a:latin typeface="Times New Roman" panose="02020603050405020304" pitchFamily="18" charset="0"/>
                <a:ea typeface="Calibri" panose="020F0502020204030204" pitchFamily="34" charset="0"/>
                <a:cs typeface="Arial" panose="020B0604020202020204" pitchFamily="34" charset="0"/>
              </a:rPr>
              <a:t>SEÇKİN </a:t>
            </a:r>
            <a:r>
              <a:rPr lang="tr-TR" sz="1600" b="1" dirty="0" smtClean="0">
                <a:latin typeface="Times New Roman" panose="02020603050405020304" pitchFamily="18" charset="0"/>
                <a:ea typeface="Calibri" panose="020F0502020204030204" pitchFamily="34" charset="0"/>
                <a:cs typeface="Arial" panose="020B0604020202020204" pitchFamily="34" charset="0"/>
              </a:rPr>
              <a:t>DESTİNASYONLAR</a:t>
            </a:r>
            <a:r>
              <a:rPr lang="tr-TR" sz="1600" b="1" dirty="0" smtClean="0">
                <a:latin typeface="Calibri" panose="020F0502020204030204" pitchFamily="34" charset="0"/>
                <a:ea typeface="Calibri" panose="020F0502020204030204" pitchFamily="34" charset="0"/>
                <a:cs typeface="Arial" panose="020B0604020202020204" pitchFamily="34" charset="0"/>
              </a:rPr>
              <a:t> </a:t>
            </a:r>
            <a:r>
              <a:rPr lang="tr-TR" sz="1600" b="1" dirty="0" smtClean="0">
                <a:latin typeface="Times New Roman" panose="02020603050405020304" pitchFamily="18" charset="0"/>
                <a:ea typeface="Calibri" panose="020F0502020204030204" pitchFamily="34" charset="0"/>
                <a:cs typeface="Arial" panose="020B0604020202020204" pitchFamily="34" charset="0"/>
              </a:rPr>
              <a:t>YARIŞMASI 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i="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European</a:t>
            </a:r>
            <a:r>
              <a:rPr lang="tr-TR" sz="1600" b="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Destinations</a:t>
            </a:r>
            <a:r>
              <a:rPr lang="tr-TR" sz="1600" b="1" dirty="0">
                <a:latin typeface="Times New Roman" panose="02020603050405020304" pitchFamily="18" charset="0"/>
                <a:ea typeface="Calibri" panose="020F0502020204030204" pitchFamily="34" charset="0"/>
                <a:cs typeface="Arial" panose="020B0604020202020204" pitchFamily="34" charset="0"/>
              </a:rPr>
              <a:t> of </a:t>
            </a:r>
            <a:r>
              <a:rPr lang="tr-TR" sz="1600" b="1" dirty="0" err="1">
                <a:latin typeface="Times New Roman" panose="02020603050405020304" pitchFamily="18" charset="0"/>
                <a:ea typeface="Calibri" panose="020F0502020204030204" pitchFamily="34" charset="0"/>
                <a:cs typeface="Arial" panose="020B0604020202020204" pitchFamily="34" charset="0"/>
              </a:rPr>
              <a:t>ExcelleNce</a:t>
            </a:r>
            <a:r>
              <a:rPr lang="tr-TR" sz="1600" b="1" dirty="0">
                <a:latin typeface="Calibri" panose="020F0502020204030204" pitchFamily="34" charset="0"/>
                <a:ea typeface="Calibri" panose="020F0502020204030204" pitchFamily="34" charset="0"/>
                <a:cs typeface="Arial" panose="020B0604020202020204" pitchFamily="34" charset="0"/>
              </a:rPr>
              <a:t> </a:t>
            </a:r>
            <a:r>
              <a:rPr lang="tr-TR" sz="1600" b="1" dirty="0">
                <a:latin typeface="Times New Roman" panose="02020603050405020304" pitchFamily="18" charset="0"/>
                <a:ea typeface="Calibri" panose="020F0502020204030204" pitchFamily="34" charset="0"/>
                <a:cs typeface="Arial" panose="020B0604020202020204" pitchFamily="34" charset="0"/>
              </a:rPr>
              <a:t>EDEN </a:t>
            </a:r>
            <a:r>
              <a:rPr lang="tr-TR" sz="1600" b="1" dirty="0" smtClean="0">
                <a:latin typeface="Times New Roman" panose="02020603050405020304" pitchFamily="18" charset="0"/>
                <a:ea typeface="Calibri" panose="020F0502020204030204" pitchFamily="34" charset="0"/>
                <a:cs typeface="Arial" panose="020B0604020202020204" pitchFamily="34" charset="0"/>
              </a:rPr>
              <a:t>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u="sng" dirty="0">
                <a:latin typeface="Times New Roman" panose="02020603050405020304" pitchFamily="18" charset="0"/>
                <a:ea typeface="Calibri" panose="020F0502020204030204" pitchFamily="34" charset="0"/>
                <a:cs typeface="Arial" panose="020B0604020202020204" pitchFamily="34" charset="0"/>
              </a:rPr>
              <a:t>SAĞLIK VE ESENLİK TURİZMİ</a:t>
            </a:r>
            <a:endParaRPr lang="tr-TR"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Dikdörtgen 1"/>
          <p:cNvSpPr/>
          <p:nvPr/>
        </p:nvSpPr>
        <p:spPr>
          <a:xfrm>
            <a:off x="1665027" y="1535333"/>
            <a:ext cx="9744501" cy="369332"/>
          </a:xfrm>
          <a:prstGeom prst="rect">
            <a:avLst/>
          </a:prstGeom>
        </p:spPr>
        <p:txBody>
          <a:bodyPr wrap="square">
            <a:spAutoFit/>
          </a:bodyPr>
          <a:lstStyle/>
          <a:p>
            <a:pPr marL="285750" indent="-285750" algn="just">
              <a:buFont typeface="Arial" panose="020B0604020202020204" pitchFamily="34" charset="0"/>
              <a:buChar char="•"/>
            </a:pPr>
            <a:r>
              <a:rPr lang="tr-TR" dirty="0" smtClean="0">
                <a:latin typeface="Times New Roman" panose="02020603050405020304" pitchFamily="18" charset="0"/>
                <a:ea typeface="Calibri" panose="020F0502020204030204" pitchFamily="34" charset="0"/>
              </a:rPr>
              <a:t>2010 </a:t>
            </a:r>
            <a:r>
              <a:rPr lang="tr-TR" dirty="0">
                <a:latin typeface="Times New Roman" panose="02020603050405020304" pitchFamily="18" charset="0"/>
                <a:ea typeface="Calibri" panose="020F0502020204030204" pitchFamily="34" charset="0"/>
              </a:rPr>
              <a:t>yılında “Suya Bağlı Turizm” teması kapsamında Bitlis (Nemrut Krater Gölü); </a:t>
            </a:r>
            <a:endParaRPr lang="tr-TR" dirty="0" smtClean="0">
              <a:latin typeface="Times New Roman" panose="02020603050405020304" pitchFamily="18" charset="0"/>
              <a:ea typeface="Calibri" panose="020F0502020204030204" pitchFamily="34" charset="0"/>
            </a:endParaRPr>
          </a:p>
        </p:txBody>
      </p:sp>
      <p:pic>
        <p:nvPicPr>
          <p:cNvPr id="3" name="Resim 2"/>
          <p:cNvPicPr>
            <a:picLocks noChangeAspect="1"/>
          </p:cNvPicPr>
          <p:nvPr/>
        </p:nvPicPr>
        <p:blipFill>
          <a:blip r:embed="rId6"/>
          <a:stretch>
            <a:fillRect/>
          </a:stretch>
        </p:blipFill>
        <p:spPr>
          <a:xfrm>
            <a:off x="3103332" y="2335711"/>
            <a:ext cx="6036860" cy="3062449"/>
          </a:xfrm>
          <a:prstGeom prst="rect">
            <a:avLst/>
          </a:prstGeom>
        </p:spPr>
      </p:pic>
    </p:spTree>
    <p:extLst>
      <p:ext uri="{BB962C8B-B14F-4D97-AF65-F5344CB8AC3E}">
        <p14:creationId xmlns:p14="http://schemas.microsoft.com/office/powerpoint/2010/main" val="3913638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192" y="5663787"/>
            <a:ext cx="1051912" cy="1028793"/>
          </a:xfrm>
          <a:prstGeom prst="rect">
            <a:avLst/>
          </a:prstGeom>
        </p:spPr>
      </p:pic>
      <p:pic>
        <p:nvPicPr>
          <p:cNvPr id="5" name="Resim 4"/>
          <p:cNvPicPr>
            <a:picLocks noChangeAspect="1"/>
          </p:cNvPicPr>
          <p:nvPr/>
        </p:nvPicPr>
        <p:blipFill>
          <a:blip r:embed="rId3">
            <a:extLst>
              <a:ext uri="{BEBA8EAE-BF5A-486C-A8C5-ECC9F3942E4B}">
                <a14:imgProps xmlns:a14="http://schemas.microsoft.com/office/drawing/2010/main">
                  <a14:imgLayer r:embed="rId4">
                    <a14:imgEffect>
                      <a14:backgroundRemoval t="420" b="100000" l="0" r="100000">
                        <a14:foregroundMark x1="10953" y1="72689" x2="10953" y2="72689"/>
                        <a14:foregroundMark x1="11562" y1="67122" x2="11562" y2="67122"/>
                        <a14:foregroundMark x1="9432" y1="61660" x2="9432" y2="61660"/>
                        <a14:foregroundMark x1="8519" y1="59559" x2="8519" y2="59559"/>
                        <a14:foregroundMark x1="8114" y1="53992" x2="8114" y2="53992"/>
                        <a14:foregroundMark x1="8215" y1="50420" x2="8215" y2="50420"/>
                        <a14:foregroundMark x1="9026" y1="45168" x2="9026" y2="45168"/>
                        <a14:foregroundMark x1="11055" y1="41071" x2="11055" y2="41071"/>
                        <a14:foregroundMark x1="12576" y1="36660" x2="12576" y2="36660"/>
                        <a14:foregroundMark x1="14097" y1="29097" x2="14097" y2="29097"/>
                        <a14:foregroundMark x1="15314" y1="25735" x2="15314" y2="25735"/>
                        <a14:foregroundMark x1="17748" y1="22794" x2="17748" y2="22794"/>
                        <a14:foregroundMark x1="19675" y1="21113" x2="19675" y2="21113"/>
                        <a14:foregroundMark x1="20284" y1="18487" x2="20284" y2="18487"/>
                        <a14:foregroundMark x1="22819" y1="17227" x2="22819" y2="17227"/>
                        <a14:foregroundMark x1="22008" y1="16282" x2="22008" y2="16282"/>
                        <a14:foregroundMark x1="24138" y1="14391" x2="24138" y2="14391"/>
                        <a14:foregroundMark x1="27181" y1="12605" x2="27181" y2="12605"/>
                        <a14:foregroundMark x1="29817" y1="11870" x2="29817" y2="11870"/>
                        <a14:foregroundMark x1="31237" y1="9769" x2="31237" y2="9769"/>
                        <a14:foregroundMark x1="36410" y1="7983" x2="36410" y2="7983"/>
                        <a14:foregroundMark x1="40568" y1="7248" x2="40568" y2="7248"/>
                        <a14:foregroundMark x1="45639" y1="6618" x2="45639" y2="6618"/>
                        <a14:foregroundMark x1="50710" y1="5357" x2="50710" y2="5357"/>
                        <a14:foregroundMark x1="56795" y1="5042" x2="56795" y2="5042"/>
                        <a14:foregroundMark x1="61968" y1="6513" x2="61968" y2="6513"/>
                        <a14:foregroundMark x1="64604" y1="7353" x2="64604" y2="7353"/>
                        <a14:foregroundMark x1="68357" y1="8298" x2="68357" y2="8298"/>
                        <a14:foregroundMark x1="71602" y1="8824" x2="71602" y2="8824"/>
                        <a14:foregroundMark x1="74442" y1="10189" x2="74442" y2="10189"/>
                        <a14:foregroundMark x1="76978" y1="11555" x2="76978" y2="11555"/>
                        <a14:foregroundMark x1="83367" y1="11134" x2="83367" y2="11134"/>
                        <a14:foregroundMark x1="85091" y1="20168" x2="85091" y2="20168"/>
                        <a14:foregroundMark x1="88540" y1="22374" x2="88540" y2="22374"/>
                        <a14:backgroundMark x1="12677" y1="11765" x2="12677" y2="11765"/>
                        <a14:backgroundMark x1="6389" y1="53256" x2="6389" y2="53256"/>
                        <a14:backgroundMark x1="7505" y1="57038" x2="7505" y2="57038"/>
                        <a14:backgroundMark x1="7708" y1="62185" x2="7708" y2="62185"/>
                        <a14:backgroundMark x1="8114" y1="45798" x2="8114" y2="45798"/>
                        <a14:backgroundMark x1="25254" y1="15651" x2="25254" y2="15651"/>
                        <a14:backgroundMark x1="32860" y1="11660" x2="32860" y2="11660"/>
                        <a14:backgroundMark x1="47667" y1="6092" x2="47667" y2="6092"/>
                      </a14:backgroundRemoval>
                    </a14:imgEffect>
                  </a14:imgLayer>
                </a14:imgProps>
              </a:ext>
            </a:extLst>
          </a:blip>
          <a:stretch>
            <a:fillRect/>
          </a:stretch>
        </p:blipFill>
        <p:spPr>
          <a:xfrm>
            <a:off x="2227713" y="5699250"/>
            <a:ext cx="992078" cy="957869"/>
          </a:xfrm>
          <a:prstGeom prst="rect">
            <a:avLst/>
          </a:prstGeom>
        </p:spPr>
      </p:pic>
      <p:pic>
        <p:nvPicPr>
          <p:cNvPr id="6" name="Resim 5"/>
          <p:cNvPicPr>
            <a:picLocks noChangeAspect="1"/>
          </p:cNvPicPr>
          <p:nvPr/>
        </p:nvPicPr>
        <p:blipFill>
          <a:blip r:embed="rId5"/>
          <a:stretch>
            <a:fillRect/>
          </a:stretch>
        </p:blipFill>
        <p:spPr>
          <a:xfrm>
            <a:off x="5003839" y="5829207"/>
            <a:ext cx="2352305" cy="842018"/>
          </a:xfrm>
          <a:prstGeom prst="rect">
            <a:avLst/>
          </a:prstGeom>
        </p:spPr>
      </p:pic>
      <p:sp>
        <p:nvSpPr>
          <p:cNvPr id="7" name="Dikdörtgen 6"/>
          <p:cNvSpPr/>
          <p:nvPr/>
        </p:nvSpPr>
        <p:spPr>
          <a:xfrm>
            <a:off x="3219791" y="150125"/>
            <a:ext cx="5867741" cy="1198277"/>
          </a:xfrm>
          <a:prstGeom prst="rect">
            <a:avLst/>
          </a:prstGeom>
        </p:spPr>
        <p:txBody>
          <a:bodyPr wrap="square">
            <a:spAutoFit/>
          </a:bodyPr>
          <a:lstStyle/>
          <a:p>
            <a:pPr algn="ctr">
              <a:lnSpc>
                <a:spcPct val="115000"/>
              </a:lnSpc>
              <a:spcAft>
                <a:spcPts val="1000"/>
              </a:spcAft>
            </a:pPr>
            <a:r>
              <a:rPr lang="tr-TR" sz="1600" b="1" dirty="0" smtClean="0">
                <a:latin typeface="Times New Roman" panose="02020603050405020304" pitchFamily="18" charset="0"/>
                <a:ea typeface="Calibri" panose="020F0502020204030204" pitchFamily="34" charset="0"/>
                <a:cs typeface="Arial" panose="020B0604020202020204" pitchFamily="34" charset="0"/>
              </a:rPr>
              <a:t>AVRUPALI </a:t>
            </a:r>
            <a:r>
              <a:rPr lang="tr-TR" sz="1600" b="1" dirty="0">
                <a:latin typeface="Times New Roman" panose="02020603050405020304" pitchFamily="18" charset="0"/>
                <a:ea typeface="Calibri" panose="020F0502020204030204" pitchFamily="34" charset="0"/>
                <a:cs typeface="Arial" panose="020B0604020202020204" pitchFamily="34" charset="0"/>
              </a:rPr>
              <a:t>SEÇKİN </a:t>
            </a:r>
            <a:r>
              <a:rPr lang="tr-TR" sz="1600" b="1" dirty="0" smtClean="0">
                <a:latin typeface="Times New Roman" panose="02020603050405020304" pitchFamily="18" charset="0"/>
                <a:ea typeface="Calibri" panose="020F0502020204030204" pitchFamily="34" charset="0"/>
                <a:cs typeface="Arial" panose="020B0604020202020204" pitchFamily="34" charset="0"/>
              </a:rPr>
              <a:t>DESTİNASYONLAR</a:t>
            </a:r>
            <a:r>
              <a:rPr lang="tr-TR" sz="1600" b="1" dirty="0" smtClean="0">
                <a:latin typeface="Calibri" panose="020F0502020204030204" pitchFamily="34" charset="0"/>
                <a:ea typeface="Calibri" panose="020F0502020204030204" pitchFamily="34" charset="0"/>
                <a:cs typeface="Arial" panose="020B0604020202020204" pitchFamily="34" charset="0"/>
              </a:rPr>
              <a:t> </a:t>
            </a:r>
            <a:r>
              <a:rPr lang="tr-TR" sz="1600" b="1" dirty="0" smtClean="0">
                <a:latin typeface="Times New Roman" panose="02020603050405020304" pitchFamily="18" charset="0"/>
                <a:ea typeface="Calibri" panose="020F0502020204030204" pitchFamily="34" charset="0"/>
                <a:cs typeface="Arial" panose="020B0604020202020204" pitchFamily="34" charset="0"/>
              </a:rPr>
              <a:t>YARIŞMASI 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i="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European</a:t>
            </a:r>
            <a:r>
              <a:rPr lang="tr-TR" sz="1600" b="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Destinations</a:t>
            </a:r>
            <a:r>
              <a:rPr lang="tr-TR" sz="1600" b="1" dirty="0">
                <a:latin typeface="Times New Roman" panose="02020603050405020304" pitchFamily="18" charset="0"/>
                <a:ea typeface="Calibri" panose="020F0502020204030204" pitchFamily="34" charset="0"/>
                <a:cs typeface="Arial" panose="020B0604020202020204" pitchFamily="34" charset="0"/>
              </a:rPr>
              <a:t> of </a:t>
            </a:r>
            <a:r>
              <a:rPr lang="tr-TR" sz="1600" b="1" dirty="0" err="1">
                <a:latin typeface="Times New Roman" panose="02020603050405020304" pitchFamily="18" charset="0"/>
                <a:ea typeface="Calibri" panose="020F0502020204030204" pitchFamily="34" charset="0"/>
                <a:cs typeface="Arial" panose="020B0604020202020204" pitchFamily="34" charset="0"/>
              </a:rPr>
              <a:t>ExcelleNce</a:t>
            </a:r>
            <a:r>
              <a:rPr lang="tr-TR" sz="1600" b="1" dirty="0">
                <a:latin typeface="Calibri" panose="020F0502020204030204" pitchFamily="34" charset="0"/>
                <a:ea typeface="Calibri" panose="020F0502020204030204" pitchFamily="34" charset="0"/>
                <a:cs typeface="Arial" panose="020B0604020202020204" pitchFamily="34" charset="0"/>
              </a:rPr>
              <a:t> </a:t>
            </a:r>
            <a:r>
              <a:rPr lang="tr-TR" sz="1600" b="1" dirty="0">
                <a:latin typeface="Times New Roman" panose="02020603050405020304" pitchFamily="18" charset="0"/>
                <a:ea typeface="Calibri" panose="020F0502020204030204" pitchFamily="34" charset="0"/>
                <a:cs typeface="Arial" panose="020B0604020202020204" pitchFamily="34" charset="0"/>
              </a:rPr>
              <a:t>EDEN </a:t>
            </a:r>
            <a:r>
              <a:rPr lang="tr-TR" sz="1600" b="1" dirty="0" smtClean="0">
                <a:latin typeface="Times New Roman" panose="02020603050405020304" pitchFamily="18" charset="0"/>
                <a:ea typeface="Calibri" panose="020F0502020204030204" pitchFamily="34" charset="0"/>
                <a:cs typeface="Arial" panose="020B0604020202020204" pitchFamily="34" charset="0"/>
              </a:rPr>
              <a:t>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u="sng" dirty="0">
                <a:latin typeface="Times New Roman" panose="02020603050405020304" pitchFamily="18" charset="0"/>
                <a:ea typeface="Calibri" panose="020F0502020204030204" pitchFamily="34" charset="0"/>
                <a:cs typeface="Arial" panose="020B0604020202020204" pitchFamily="34" charset="0"/>
              </a:rPr>
              <a:t>SAĞLIK VE ESENLİK TURİZMİ</a:t>
            </a:r>
            <a:endParaRPr lang="tr-TR"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Dikdörtgen 1"/>
          <p:cNvSpPr/>
          <p:nvPr/>
        </p:nvSpPr>
        <p:spPr>
          <a:xfrm>
            <a:off x="1665027" y="1535333"/>
            <a:ext cx="9744501" cy="369332"/>
          </a:xfrm>
          <a:prstGeom prst="rect">
            <a:avLst/>
          </a:prstGeom>
        </p:spPr>
        <p:txBody>
          <a:bodyPr wrap="square">
            <a:spAutoFit/>
          </a:bodyPr>
          <a:lstStyle/>
          <a:p>
            <a:pPr marL="285750" indent="-285750" algn="just">
              <a:buFont typeface="Arial" panose="020B0604020202020204" pitchFamily="34" charset="0"/>
              <a:buChar char="•"/>
            </a:pPr>
            <a:r>
              <a:rPr lang="tr-TR" dirty="0" smtClean="0">
                <a:latin typeface="Times New Roman" panose="02020603050405020304" pitchFamily="18" charset="0"/>
                <a:ea typeface="Calibri" panose="020F0502020204030204" pitchFamily="34" charset="0"/>
              </a:rPr>
              <a:t>2011 </a:t>
            </a:r>
            <a:r>
              <a:rPr lang="tr-TR" dirty="0">
                <a:latin typeface="Times New Roman" panose="02020603050405020304" pitchFamily="18" charset="0"/>
                <a:ea typeface="Calibri" panose="020F0502020204030204" pitchFamily="34" charset="0"/>
              </a:rPr>
              <a:t>yılında “Turizm ve Fiziksel Mekânların İyileştirilmesi” teması ile </a:t>
            </a:r>
            <a:r>
              <a:rPr lang="tr-TR" dirty="0" err="1">
                <a:latin typeface="Times New Roman" panose="02020603050405020304" pitchFamily="18" charset="0"/>
                <a:ea typeface="Calibri" panose="020F0502020204030204" pitchFamily="34" charset="0"/>
              </a:rPr>
              <a:t>Hamamönü</a:t>
            </a:r>
            <a:r>
              <a:rPr lang="tr-TR" dirty="0">
                <a:latin typeface="Times New Roman" panose="02020603050405020304" pitchFamily="18" charset="0"/>
                <a:ea typeface="Calibri" panose="020F0502020204030204" pitchFamily="34" charset="0"/>
              </a:rPr>
              <a:t> /Ankara; </a:t>
            </a:r>
            <a:endParaRPr lang="tr-TR" dirty="0" smtClean="0">
              <a:latin typeface="Times New Roman" panose="02020603050405020304" pitchFamily="18" charset="0"/>
              <a:ea typeface="Calibri" panose="020F0502020204030204" pitchFamily="34" charset="0"/>
            </a:endParaRPr>
          </a:p>
        </p:txBody>
      </p:sp>
      <p:pic>
        <p:nvPicPr>
          <p:cNvPr id="3" name="Resim 2"/>
          <p:cNvPicPr>
            <a:picLocks noChangeAspect="1"/>
          </p:cNvPicPr>
          <p:nvPr/>
        </p:nvPicPr>
        <p:blipFill>
          <a:blip r:embed="rId6"/>
          <a:stretch>
            <a:fillRect/>
          </a:stretch>
        </p:blipFill>
        <p:spPr>
          <a:xfrm>
            <a:off x="2343661" y="2438186"/>
            <a:ext cx="7620000" cy="2857500"/>
          </a:xfrm>
          <a:prstGeom prst="rect">
            <a:avLst/>
          </a:prstGeom>
        </p:spPr>
      </p:pic>
    </p:spTree>
    <p:extLst>
      <p:ext uri="{BB962C8B-B14F-4D97-AF65-F5344CB8AC3E}">
        <p14:creationId xmlns:p14="http://schemas.microsoft.com/office/powerpoint/2010/main" val="2488376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192" y="5663787"/>
            <a:ext cx="1051912" cy="1028793"/>
          </a:xfrm>
          <a:prstGeom prst="rect">
            <a:avLst/>
          </a:prstGeom>
        </p:spPr>
      </p:pic>
      <p:pic>
        <p:nvPicPr>
          <p:cNvPr id="5" name="Resim 4"/>
          <p:cNvPicPr>
            <a:picLocks noChangeAspect="1"/>
          </p:cNvPicPr>
          <p:nvPr/>
        </p:nvPicPr>
        <p:blipFill>
          <a:blip r:embed="rId3">
            <a:extLst>
              <a:ext uri="{BEBA8EAE-BF5A-486C-A8C5-ECC9F3942E4B}">
                <a14:imgProps xmlns:a14="http://schemas.microsoft.com/office/drawing/2010/main">
                  <a14:imgLayer r:embed="rId4">
                    <a14:imgEffect>
                      <a14:backgroundRemoval t="420" b="100000" l="0" r="100000">
                        <a14:foregroundMark x1="10953" y1="72689" x2="10953" y2="72689"/>
                        <a14:foregroundMark x1="11562" y1="67122" x2="11562" y2="67122"/>
                        <a14:foregroundMark x1="9432" y1="61660" x2="9432" y2="61660"/>
                        <a14:foregroundMark x1="8519" y1="59559" x2="8519" y2="59559"/>
                        <a14:foregroundMark x1="8114" y1="53992" x2="8114" y2="53992"/>
                        <a14:foregroundMark x1="8215" y1="50420" x2="8215" y2="50420"/>
                        <a14:foregroundMark x1="9026" y1="45168" x2="9026" y2="45168"/>
                        <a14:foregroundMark x1="11055" y1="41071" x2="11055" y2="41071"/>
                        <a14:foregroundMark x1="12576" y1="36660" x2="12576" y2="36660"/>
                        <a14:foregroundMark x1="14097" y1="29097" x2="14097" y2="29097"/>
                        <a14:foregroundMark x1="15314" y1="25735" x2="15314" y2="25735"/>
                        <a14:foregroundMark x1="17748" y1="22794" x2="17748" y2="22794"/>
                        <a14:foregroundMark x1="19675" y1="21113" x2="19675" y2="21113"/>
                        <a14:foregroundMark x1="20284" y1="18487" x2="20284" y2="18487"/>
                        <a14:foregroundMark x1="22819" y1="17227" x2="22819" y2="17227"/>
                        <a14:foregroundMark x1="22008" y1="16282" x2="22008" y2="16282"/>
                        <a14:foregroundMark x1="24138" y1="14391" x2="24138" y2="14391"/>
                        <a14:foregroundMark x1="27181" y1="12605" x2="27181" y2="12605"/>
                        <a14:foregroundMark x1="29817" y1="11870" x2="29817" y2="11870"/>
                        <a14:foregroundMark x1="31237" y1="9769" x2="31237" y2="9769"/>
                        <a14:foregroundMark x1="36410" y1="7983" x2="36410" y2="7983"/>
                        <a14:foregroundMark x1="40568" y1="7248" x2="40568" y2="7248"/>
                        <a14:foregroundMark x1="45639" y1="6618" x2="45639" y2="6618"/>
                        <a14:foregroundMark x1="50710" y1="5357" x2="50710" y2="5357"/>
                        <a14:foregroundMark x1="56795" y1="5042" x2="56795" y2="5042"/>
                        <a14:foregroundMark x1="61968" y1="6513" x2="61968" y2="6513"/>
                        <a14:foregroundMark x1="64604" y1="7353" x2="64604" y2="7353"/>
                        <a14:foregroundMark x1="68357" y1="8298" x2="68357" y2="8298"/>
                        <a14:foregroundMark x1="71602" y1="8824" x2="71602" y2="8824"/>
                        <a14:foregroundMark x1="74442" y1="10189" x2="74442" y2="10189"/>
                        <a14:foregroundMark x1="76978" y1="11555" x2="76978" y2="11555"/>
                        <a14:foregroundMark x1="83367" y1="11134" x2="83367" y2="11134"/>
                        <a14:foregroundMark x1="85091" y1="20168" x2="85091" y2="20168"/>
                        <a14:foregroundMark x1="88540" y1="22374" x2="88540" y2="22374"/>
                        <a14:backgroundMark x1="12677" y1="11765" x2="12677" y2="11765"/>
                        <a14:backgroundMark x1="6389" y1="53256" x2="6389" y2="53256"/>
                        <a14:backgroundMark x1="7505" y1="57038" x2="7505" y2="57038"/>
                        <a14:backgroundMark x1="7708" y1="62185" x2="7708" y2="62185"/>
                        <a14:backgroundMark x1="8114" y1="45798" x2="8114" y2="45798"/>
                        <a14:backgroundMark x1="25254" y1="15651" x2="25254" y2="15651"/>
                        <a14:backgroundMark x1="32860" y1="11660" x2="32860" y2="11660"/>
                        <a14:backgroundMark x1="47667" y1="6092" x2="47667" y2="6092"/>
                      </a14:backgroundRemoval>
                    </a14:imgEffect>
                  </a14:imgLayer>
                </a14:imgProps>
              </a:ext>
            </a:extLst>
          </a:blip>
          <a:stretch>
            <a:fillRect/>
          </a:stretch>
        </p:blipFill>
        <p:spPr>
          <a:xfrm>
            <a:off x="2227713" y="5699250"/>
            <a:ext cx="992078" cy="957869"/>
          </a:xfrm>
          <a:prstGeom prst="rect">
            <a:avLst/>
          </a:prstGeom>
        </p:spPr>
      </p:pic>
      <p:pic>
        <p:nvPicPr>
          <p:cNvPr id="6" name="Resim 5"/>
          <p:cNvPicPr>
            <a:picLocks noChangeAspect="1"/>
          </p:cNvPicPr>
          <p:nvPr/>
        </p:nvPicPr>
        <p:blipFill>
          <a:blip r:embed="rId5"/>
          <a:stretch>
            <a:fillRect/>
          </a:stretch>
        </p:blipFill>
        <p:spPr>
          <a:xfrm>
            <a:off x="5003839" y="5829207"/>
            <a:ext cx="2352305" cy="842018"/>
          </a:xfrm>
          <a:prstGeom prst="rect">
            <a:avLst/>
          </a:prstGeom>
        </p:spPr>
      </p:pic>
      <p:sp>
        <p:nvSpPr>
          <p:cNvPr id="7" name="Dikdörtgen 6"/>
          <p:cNvSpPr/>
          <p:nvPr/>
        </p:nvSpPr>
        <p:spPr>
          <a:xfrm>
            <a:off x="3219791" y="150125"/>
            <a:ext cx="5867741" cy="1198277"/>
          </a:xfrm>
          <a:prstGeom prst="rect">
            <a:avLst/>
          </a:prstGeom>
        </p:spPr>
        <p:txBody>
          <a:bodyPr wrap="square">
            <a:spAutoFit/>
          </a:bodyPr>
          <a:lstStyle/>
          <a:p>
            <a:pPr algn="ctr">
              <a:lnSpc>
                <a:spcPct val="115000"/>
              </a:lnSpc>
              <a:spcAft>
                <a:spcPts val="1000"/>
              </a:spcAft>
            </a:pPr>
            <a:r>
              <a:rPr lang="tr-TR" sz="1600" b="1" dirty="0" smtClean="0">
                <a:latin typeface="Times New Roman" panose="02020603050405020304" pitchFamily="18" charset="0"/>
                <a:ea typeface="Calibri" panose="020F0502020204030204" pitchFamily="34" charset="0"/>
                <a:cs typeface="Arial" panose="020B0604020202020204" pitchFamily="34" charset="0"/>
              </a:rPr>
              <a:t>AVRUPALI </a:t>
            </a:r>
            <a:r>
              <a:rPr lang="tr-TR" sz="1600" b="1" dirty="0">
                <a:latin typeface="Times New Roman" panose="02020603050405020304" pitchFamily="18" charset="0"/>
                <a:ea typeface="Calibri" panose="020F0502020204030204" pitchFamily="34" charset="0"/>
                <a:cs typeface="Arial" panose="020B0604020202020204" pitchFamily="34" charset="0"/>
              </a:rPr>
              <a:t>SEÇKİN </a:t>
            </a:r>
            <a:r>
              <a:rPr lang="tr-TR" sz="1600" b="1" dirty="0" smtClean="0">
                <a:latin typeface="Times New Roman" panose="02020603050405020304" pitchFamily="18" charset="0"/>
                <a:ea typeface="Calibri" panose="020F0502020204030204" pitchFamily="34" charset="0"/>
                <a:cs typeface="Arial" panose="020B0604020202020204" pitchFamily="34" charset="0"/>
              </a:rPr>
              <a:t>DESTİNASYONLAR</a:t>
            </a:r>
            <a:r>
              <a:rPr lang="tr-TR" sz="1600" b="1" dirty="0" smtClean="0">
                <a:latin typeface="Calibri" panose="020F0502020204030204" pitchFamily="34" charset="0"/>
                <a:ea typeface="Calibri" panose="020F0502020204030204" pitchFamily="34" charset="0"/>
                <a:cs typeface="Arial" panose="020B0604020202020204" pitchFamily="34" charset="0"/>
              </a:rPr>
              <a:t> </a:t>
            </a:r>
            <a:r>
              <a:rPr lang="tr-TR" sz="1600" b="1" dirty="0" smtClean="0">
                <a:latin typeface="Times New Roman" panose="02020603050405020304" pitchFamily="18" charset="0"/>
                <a:ea typeface="Calibri" panose="020F0502020204030204" pitchFamily="34" charset="0"/>
                <a:cs typeface="Arial" panose="020B0604020202020204" pitchFamily="34" charset="0"/>
              </a:rPr>
              <a:t>YARIŞMASI 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i="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European</a:t>
            </a:r>
            <a:r>
              <a:rPr lang="tr-TR" sz="1600" b="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Destinations</a:t>
            </a:r>
            <a:r>
              <a:rPr lang="tr-TR" sz="1600" b="1" dirty="0">
                <a:latin typeface="Times New Roman" panose="02020603050405020304" pitchFamily="18" charset="0"/>
                <a:ea typeface="Calibri" panose="020F0502020204030204" pitchFamily="34" charset="0"/>
                <a:cs typeface="Arial" panose="020B0604020202020204" pitchFamily="34" charset="0"/>
              </a:rPr>
              <a:t> of </a:t>
            </a:r>
            <a:r>
              <a:rPr lang="tr-TR" sz="1600" b="1" dirty="0" err="1">
                <a:latin typeface="Times New Roman" panose="02020603050405020304" pitchFamily="18" charset="0"/>
                <a:ea typeface="Calibri" panose="020F0502020204030204" pitchFamily="34" charset="0"/>
                <a:cs typeface="Arial" panose="020B0604020202020204" pitchFamily="34" charset="0"/>
              </a:rPr>
              <a:t>ExcelleNce</a:t>
            </a:r>
            <a:r>
              <a:rPr lang="tr-TR" sz="1600" b="1" dirty="0">
                <a:latin typeface="Calibri" panose="020F0502020204030204" pitchFamily="34" charset="0"/>
                <a:ea typeface="Calibri" panose="020F0502020204030204" pitchFamily="34" charset="0"/>
                <a:cs typeface="Arial" panose="020B0604020202020204" pitchFamily="34" charset="0"/>
              </a:rPr>
              <a:t> </a:t>
            </a:r>
            <a:r>
              <a:rPr lang="tr-TR" sz="1600" b="1" dirty="0">
                <a:latin typeface="Times New Roman" panose="02020603050405020304" pitchFamily="18" charset="0"/>
                <a:ea typeface="Calibri" panose="020F0502020204030204" pitchFamily="34" charset="0"/>
                <a:cs typeface="Arial" panose="020B0604020202020204" pitchFamily="34" charset="0"/>
              </a:rPr>
              <a:t>EDEN </a:t>
            </a:r>
            <a:r>
              <a:rPr lang="tr-TR" sz="1600" b="1" dirty="0" smtClean="0">
                <a:latin typeface="Times New Roman" panose="02020603050405020304" pitchFamily="18" charset="0"/>
                <a:ea typeface="Calibri" panose="020F0502020204030204" pitchFamily="34" charset="0"/>
                <a:cs typeface="Arial" panose="020B0604020202020204" pitchFamily="34" charset="0"/>
              </a:rPr>
              <a:t>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u="sng" dirty="0">
                <a:latin typeface="Times New Roman" panose="02020603050405020304" pitchFamily="18" charset="0"/>
                <a:ea typeface="Calibri" panose="020F0502020204030204" pitchFamily="34" charset="0"/>
                <a:cs typeface="Arial" panose="020B0604020202020204" pitchFamily="34" charset="0"/>
              </a:rPr>
              <a:t>SAĞLIK VE ESENLİK TURİZMİ</a:t>
            </a:r>
            <a:endParaRPr lang="tr-TR"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Dikdörtgen 1"/>
          <p:cNvSpPr/>
          <p:nvPr/>
        </p:nvSpPr>
        <p:spPr>
          <a:xfrm>
            <a:off x="1665027" y="1535333"/>
            <a:ext cx="9744501" cy="1200329"/>
          </a:xfrm>
          <a:prstGeom prst="rect">
            <a:avLst/>
          </a:prstGeom>
        </p:spPr>
        <p:txBody>
          <a:bodyPr wrap="square">
            <a:spAutoFit/>
          </a:bodyPr>
          <a:lstStyle/>
          <a:p>
            <a:pPr marL="285750" indent="-285750" algn="just">
              <a:buFont typeface="Arial" panose="020B0604020202020204" pitchFamily="34" charset="0"/>
              <a:buChar char="•"/>
            </a:pPr>
            <a:r>
              <a:rPr lang="tr-TR" dirty="0" smtClean="0">
                <a:latin typeface="Times New Roman" panose="02020603050405020304" pitchFamily="18" charset="0"/>
                <a:ea typeface="Calibri" panose="020F0502020204030204" pitchFamily="34" charset="0"/>
              </a:rPr>
              <a:t>2013 </a:t>
            </a:r>
            <a:r>
              <a:rPr lang="tr-TR" dirty="0">
                <a:latin typeface="Times New Roman" panose="02020603050405020304" pitchFamily="18" charset="0"/>
                <a:ea typeface="Calibri" panose="020F0502020204030204" pitchFamily="34" charset="0"/>
              </a:rPr>
              <a:t>yılında “Erişilebilir Turizm” teması ile Taraklı/Sakarya, EDEN ödülünü kazanarak Avrupalı Seçkin Destinasyonlar ağına dâhil olmuştur. </a:t>
            </a:r>
            <a:endParaRPr lang="tr-TR" dirty="0" smtClean="0">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r>
              <a:rPr lang="tr-TR" dirty="0" smtClean="0">
                <a:latin typeface="Times New Roman" panose="02020603050405020304" pitchFamily="18" charset="0"/>
                <a:ea typeface="Calibri" panose="020F0502020204030204" pitchFamily="34" charset="0"/>
              </a:rPr>
              <a:t>2012 </a:t>
            </a:r>
            <a:r>
              <a:rPr lang="tr-TR" dirty="0">
                <a:latin typeface="Times New Roman" panose="02020603050405020304" pitchFamily="18" charset="0"/>
                <a:ea typeface="Calibri" panose="020F0502020204030204" pitchFamily="34" charset="0"/>
              </a:rPr>
              <a:t>ve 2014 yıllarında ise ulusal destinasyon seçme yarışması düzenlenmemiş, tanıtım ve farkındalık yaratma çalışmaları gerçekleştirilmiştir. </a:t>
            </a:r>
            <a:endParaRPr lang="tr-TR" dirty="0" smtClean="0">
              <a:latin typeface="Times New Roman" panose="02020603050405020304" pitchFamily="18" charset="0"/>
              <a:ea typeface="Calibri" panose="020F0502020204030204" pitchFamily="34" charset="0"/>
            </a:endParaRPr>
          </a:p>
        </p:txBody>
      </p:sp>
      <p:pic>
        <p:nvPicPr>
          <p:cNvPr id="3" name="Resim 2"/>
          <p:cNvPicPr>
            <a:picLocks noChangeAspect="1"/>
          </p:cNvPicPr>
          <p:nvPr/>
        </p:nvPicPr>
        <p:blipFill>
          <a:blip r:embed="rId6"/>
          <a:stretch>
            <a:fillRect/>
          </a:stretch>
        </p:blipFill>
        <p:spPr>
          <a:xfrm>
            <a:off x="4240422" y="3011056"/>
            <a:ext cx="3826478" cy="2542756"/>
          </a:xfrm>
          <a:prstGeom prst="rect">
            <a:avLst/>
          </a:prstGeom>
        </p:spPr>
      </p:pic>
    </p:spTree>
    <p:extLst>
      <p:ext uri="{BB962C8B-B14F-4D97-AF65-F5344CB8AC3E}">
        <p14:creationId xmlns:p14="http://schemas.microsoft.com/office/powerpoint/2010/main" val="1531604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192" y="5663787"/>
            <a:ext cx="1051912" cy="1028793"/>
          </a:xfrm>
          <a:prstGeom prst="rect">
            <a:avLst/>
          </a:prstGeom>
        </p:spPr>
      </p:pic>
      <p:pic>
        <p:nvPicPr>
          <p:cNvPr id="5" name="Resim 4"/>
          <p:cNvPicPr>
            <a:picLocks noChangeAspect="1"/>
          </p:cNvPicPr>
          <p:nvPr/>
        </p:nvPicPr>
        <p:blipFill>
          <a:blip r:embed="rId3">
            <a:extLst>
              <a:ext uri="{BEBA8EAE-BF5A-486C-A8C5-ECC9F3942E4B}">
                <a14:imgProps xmlns:a14="http://schemas.microsoft.com/office/drawing/2010/main">
                  <a14:imgLayer r:embed="rId4">
                    <a14:imgEffect>
                      <a14:backgroundRemoval t="420" b="100000" l="0" r="100000">
                        <a14:foregroundMark x1="10953" y1="72689" x2="10953" y2="72689"/>
                        <a14:foregroundMark x1="11562" y1="67122" x2="11562" y2="67122"/>
                        <a14:foregroundMark x1="9432" y1="61660" x2="9432" y2="61660"/>
                        <a14:foregroundMark x1="8519" y1="59559" x2="8519" y2="59559"/>
                        <a14:foregroundMark x1="8114" y1="53992" x2="8114" y2="53992"/>
                        <a14:foregroundMark x1="8215" y1="50420" x2="8215" y2="50420"/>
                        <a14:foregroundMark x1="9026" y1="45168" x2="9026" y2="45168"/>
                        <a14:foregroundMark x1="11055" y1="41071" x2="11055" y2="41071"/>
                        <a14:foregroundMark x1="12576" y1="36660" x2="12576" y2="36660"/>
                        <a14:foregroundMark x1="14097" y1="29097" x2="14097" y2="29097"/>
                        <a14:foregroundMark x1="15314" y1="25735" x2="15314" y2="25735"/>
                        <a14:foregroundMark x1="17748" y1="22794" x2="17748" y2="22794"/>
                        <a14:foregroundMark x1="19675" y1="21113" x2="19675" y2="21113"/>
                        <a14:foregroundMark x1="20284" y1="18487" x2="20284" y2="18487"/>
                        <a14:foregroundMark x1="22819" y1="17227" x2="22819" y2="17227"/>
                        <a14:foregroundMark x1="22008" y1="16282" x2="22008" y2="16282"/>
                        <a14:foregroundMark x1="24138" y1="14391" x2="24138" y2="14391"/>
                        <a14:foregroundMark x1="27181" y1="12605" x2="27181" y2="12605"/>
                        <a14:foregroundMark x1="29817" y1="11870" x2="29817" y2="11870"/>
                        <a14:foregroundMark x1="31237" y1="9769" x2="31237" y2="9769"/>
                        <a14:foregroundMark x1="36410" y1="7983" x2="36410" y2="7983"/>
                        <a14:foregroundMark x1="40568" y1="7248" x2="40568" y2="7248"/>
                        <a14:foregroundMark x1="45639" y1="6618" x2="45639" y2="6618"/>
                        <a14:foregroundMark x1="50710" y1="5357" x2="50710" y2="5357"/>
                        <a14:foregroundMark x1="56795" y1="5042" x2="56795" y2="5042"/>
                        <a14:foregroundMark x1="61968" y1="6513" x2="61968" y2="6513"/>
                        <a14:foregroundMark x1="64604" y1="7353" x2="64604" y2="7353"/>
                        <a14:foregroundMark x1="68357" y1="8298" x2="68357" y2="8298"/>
                        <a14:foregroundMark x1="71602" y1="8824" x2="71602" y2="8824"/>
                        <a14:foregroundMark x1="74442" y1="10189" x2="74442" y2="10189"/>
                        <a14:foregroundMark x1="76978" y1="11555" x2="76978" y2="11555"/>
                        <a14:foregroundMark x1="83367" y1="11134" x2="83367" y2="11134"/>
                        <a14:foregroundMark x1="85091" y1="20168" x2="85091" y2="20168"/>
                        <a14:foregroundMark x1="88540" y1="22374" x2="88540" y2="22374"/>
                        <a14:backgroundMark x1="12677" y1="11765" x2="12677" y2="11765"/>
                        <a14:backgroundMark x1="6389" y1="53256" x2="6389" y2="53256"/>
                        <a14:backgroundMark x1="7505" y1="57038" x2="7505" y2="57038"/>
                        <a14:backgroundMark x1="7708" y1="62185" x2="7708" y2="62185"/>
                        <a14:backgroundMark x1="8114" y1="45798" x2="8114" y2="45798"/>
                        <a14:backgroundMark x1="25254" y1="15651" x2="25254" y2="15651"/>
                        <a14:backgroundMark x1="32860" y1="11660" x2="32860" y2="11660"/>
                        <a14:backgroundMark x1="47667" y1="6092" x2="47667" y2="6092"/>
                      </a14:backgroundRemoval>
                    </a14:imgEffect>
                  </a14:imgLayer>
                </a14:imgProps>
              </a:ext>
            </a:extLst>
          </a:blip>
          <a:stretch>
            <a:fillRect/>
          </a:stretch>
        </p:blipFill>
        <p:spPr>
          <a:xfrm>
            <a:off x="2227713" y="5699250"/>
            <a:ext cx="992078" cy="957869"/>
          </a:xfrm>
          <a:prstGeom prst="rect">
            <a:avLst/>
          </a:prstGeom>
        </p:spPr>
      </p:pic>
      <p:pic>
        <p:nvPicPr>
          <p:cNvPr id="6" name="Resim 5"/>
          <p:cNvPicPr>
            <a:picLocks noChangeAspect="1"/>
          </p:cNvPicPr>
          <p:nvPr/>
        </p:nvPicPr>
        <p:blipFill>
          <a:blip r:embed="rId5"/>
          <a:stretch>
            <a:fillRect/>
          </a:stretch>
        </p:blipFill>
        <p:spPr>
          <a:xfrm>
            <a:off x="5003839" y="5829207"/>
            <a:ext cx="2352305" cy="842018"/>
          </a:xfrm>
          <a:prstGeom prst="rect">
            <a:avLst/>
          </a:prstGeom>
        </p:spPr>
      </p:pic>
      <p:sp>
        <p:nvSpPr>
          <p:cNvPr id="7" name="Dikdörtgen 6"/>
          <p:cNvSpPr/>
          <p:nvPr/>
        </p:nvSpPr>
        <p:spPr>
          <a:xfrm>
            <a:off x="3219791" y="150125"/>
            <a:ext cx="5867741" cy="1198277"/>
          </a:xfrm>
          <a:prstGeom prst="rect">
            <a:avLst/>
          </a:prstGeom>
        </p:spPr>
        <p:txBody>
          <a:bodyPr wrap="square">
            <a:spAutoFit/>
          </a:bodyPr>
          <a:lstStyle/>
          <a:p>
            <a:pPr algn="ctr">
              <a:lnSpc>
                <a:spcPct val="115000"/>
              </a:lnSpc>
              <a:spcAft>
                <a:spcPts val="1000"/>
              </a:spcAft>
            </a:pPr>
            <a:r>
              <a:rPr lang="tr-TR" sz="1600" b="1" dirty="0" smtClean="0">
                <a:latin typeface="Times New Roman" panose="02020603050405020304" pitchFamily="18" charset="0"/>
                <a:ea typeface="Calibri" panose="020F0502020204030204" pitchFamily="34" charset="0"/>
                <a:cs typeface="Arial" panose="020B0604020202020204" pitchFamily="34" charset="0"/>
              </a:rPr>
              <a:t>AVRUPALI </a:t>
            </a:r>
            <a:r>
              <a:rPr lang="tr-TR" sz="1600" b="1" dirty="0">
                <a:latin typeface="Times New Roman" panose="02020603050405020304" pitchFamily="18" charset="0"/>
                <a:ea typeface="Calibri" panose="020F0502020204030204" pitchFamily="34" charset="0"/>
                <a:cs typeface="Arial" panose="020B0604020202020204" pitchFamily="34" charset="0"/>
              </a:rPr>
              <a:t>SEÇKİN </a:t>
            </a:r>
            <a:r>
              <a:rPr lang="tr-TR" sz="1600" b="1" dirty="0" smtClean="0">
                <a:latin typeface="Times New Roman" panose="02020603050405020304" pitchFamily="18" charset="0"/>
                <a:ea typeface="Calibri" panose="020F0502020204030204" pitchFamily="34" charset="0"/>
                <a:cs typeface="Arial" panose="020B0604020202020204" pitchFamily="34" charset="0"/>
              </a:rPr>
              <a:t>DESTİNASYONLAR</a:t>
            </a:r>
            <a:r>
              <a:rPr lang="tr-TR" sz="1600" b="1" dirty="0" smtClean="0">
                <a:latin typeface="Calibri" panose="020F0502020204030204" pitchFamily="34" charset="0"/>
                <a:ea typeface="Calibri" panose="020F0502020204030204" pitchFamily="34" charset="0"/>
                <a:cs typeface="Arial" panose="020B0604020202020204" pitchFamily="34" charset="0"/>
              </a:rPr>
              <a:t> </a:t>
            </a:r>
            <a:r>
              <a:rPr lang="tr-TR" sz="1600" b="1" dirty="0" smtClean="0">
                <a:latin typeface="Times New Roman" panose="02020603050405020304" pitchFamily="18" charset="0"/>
                <a:ea typeface="Calibri" panose="020F0502020204030204" pitchFamily="34" charset="0"/>
                <a:cs typeface="Arial" panose="020B0604020202020204" pitchFamily="34" charset="0"/>
              </a:rPr>
              <a:t>YARIŞMASI 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i="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European</a:t>
            </a:r>
            <a:r>
              <a:rPr lang="tr-TR" sz="1600" b="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Destinations</a:t>
            </a:r>
            <a:r>
              <a:rPr lang="tr-TR" sz="1600" b="1" dirty="0">
                <a:latin typeface="Times New Roman" panose="02020603050405020304" pitchFamily="18" charset="0"/>
                <a:ea typeface="Calibri" panose="020F0502020204030204" pitchFamily="34" charset="0"/>
                <a:cs typeface="Arial" panose="020B0604020202020204" pitchFamily="34" charset="0"/>
              </a:rPr>
              <a:t> of </a:t>
            </a:r>
            <a:r>
              <a:rPr lang="tr-TR" sz="1600" b="1" dirty="0" err="1">
                <a:latin typeface="Times New Roman" panose="02020603050405020304" pitchFamily="18" charset="0"/>
                <a:ea typeface="Calibri" panose="020F0502020204030204" pitchFamily="34" charset="0"/>
                <a:cs typeface="Arial" panose="020B0604020202020204" pitchFamily="34" charset="0"/>
              </a:rPr>
              <a:t>ExcelleNce</a:t>
            </a:r>
            <a:r>
              <a:rPr lang="tr-TR" sz="1600" b="1" dirty="0">
                <a:latin typeface="Calibri" panose="020F0502020204030204" pitchFamily="34" charset="0"/>
                <a:ea typeface="Calibri" panose="020F0502020204030204" pitchFamily="34" charset="0"/>
                <a:cs typeface="Arial" panose="020B0604020202020204" pitchFamily="34" charset="0"/>
              </a:rPr>
              <a:t> </a:t>
            </a:r>
            <a:r>
              <a:rPr lang="tr-TR" sz="1600" b="1" dirty="0">
                <a:latin typeface="Times New Roman" panose="02020603050405020304" pitchFamily="18" charset="0"/>
                <a:ea typeface="Calibri" panose="020F0502020204030204" pitchFamily="34" charset="0"/>
                <a:cs typeface="Arial" panose="020B0604020202020204" pitchFamily="34" charset="0"/>
              </a:rPr>
              <a:t>EDEN </a:t>
            </a:r>
            <a:r>
              <a:rPr lang="tr-TR" sz="1600" b="1" dirty="0" smtClean="0">
                <a:latin typeface="Times New Roman" panose="02020603050405020304" pitchFamily="18" charset="0"/>
                <a:ea typeface="Calibri" panose="020F0502020204030204" pitchFamily="34" charset="0"/>
                <a:cs typeface="Arial" panose="020B0604020202020204" pitchFamily="34" charset="0"/>
              </a:rPr>
              <a:t>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u="sng" dirty="0">
                <a:latin typeface="Times New Roman" panose="02020603050405020304" pitchFamily="18" charset="0"/>
                <a:ea typeface="Calibri" panose="020F0502020204030204" pitchFamily="34" charset="0"/>
                <a:cs typeface="Arial" panose="020B0604020202020204" pitchFamily="34" charset="0"/>
              </a:rPr>
              <a:t>SAĞLIK VE ESENLİK TURİZMİ</a:t>
            </a:r>
            <a:endParaRPr lang="tr-TR"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Dikdörtgen 1"/>
          <p:cNvSpPr/>
          <p:nvPr/>
        </p:nvSpPr>
        <p:spPr>
          <a:xfrm>
            <a:off x="1665027" y="1535333"/>
            <a:ext cx="9744501" cy="646331"/>
          </a:xfrm>
          <a:prstGeom prst="rect">
            <a:avLst/>
          </a:prstGeom>
        </p:spPr>
        <p:txBody>
          <a:bodyPr wrap="square">
            <a:spAutoFit/>
          </a:bodyPr>
          <a:lstStyle/>
          <a:p>
            <a:pPr marL="285750" indent="-285750" algn="just">
              <a:buFont typeface="Arial" panose="020B0604020202020204" pitchFamily="34" charset="0"/>
              <a:buChar char="•"/>
            </a:pPr>
            <a:r>
              <a:rPr lang="tr-TR" dirty="0" smtClean="0">
                <a:latin typeface="Times New Roman" panose="02020603050405020304" pitchFamily="18" charset="0"/>
                <a:ea typeface="Calibri" panose="020F0502020204030204" pitchFamily="34" charset="0"/>
              </a:rPr>
              <a:t>2015 </a:t>
            </a:r>
            <a:r>
              <a:rPr lang="tr-TR" dirty="0">
                <a:latin typeface="Times New Roman" panose="02020603050405020304" pitchFamily="18" charset="0"/>
                <a:ea typeface="Calibri" panose="020F0502020204030204" pitchFamily="34" charset="0"/>
              </a:rPr>
              <a:t>yılında ise “Turizm ve Yerel Gastronomi” teması ile Gaziantep, ulusal EDEN destinasyonu ödülünü alarak Avrupalı Seçkin Destinasyonlar ağına katılmıştır.</a:t>
            </a:r>
            <a:endParaRPr lang="tr-TR" dirty="0"/>
          </a:p>
        </p:txBody>
      </p:sp>
      <p:pic>
        <p:nvPicPr>
          <p:cNvPr id="3" name="Resim 2"/>
          <p:cNvPicPr>
            <a:picLocks noChangeAspect="1"/>
          </p:cNvPicPr>
          <p:nvPr/>
        </p:nvPicPr>
        <p:blipFill rotWithShape="1">
          <a:blip r:embed="rId6"/>
          <a:srcRect b="27741"/>
          <a:stretch/>
        </p:blipFill>
        <p:spPr>
          <a:xfrm>
            <a:off x="2343661" y="2460288"/>
            <a:ext cx="7620000" cy="3090294"/>
          </a:xfrm>
          <a:prstGeom prst="rect">
            <a:avLst/>
          </a:prstGeom>
        </p:spPr>
      </p:pic>
    </p:spTree>
    <p:extLst>
      <p:ext uri="{BB962C8B-B14F-4D97-AF65-F5344CB8AC3E}">
        <p14:creationId xmlns:p14="http://schemas.microsoft.com/office/powerpoint/2010/main" val="2775851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192" y="5663787"/>
            <a:ext cx="1051912" cy="1028793"/>
          </a:xfrm>
          <a:prstGeom prst="rect">
            <a:avLst/>
          </a:prstGeom>
        </p:spPr>
      </p:pic>
      <p:pic>
        <p:nvPicPr>
          <p:cNvPr id="5" name="Resim 4"/>
          <p:cNvPicPr>
            <a:picLocks noChangeAspect="1"/>
          </p:cNvPicPr>
          <p:nvPr/>
        </p:nvPicPr>
        <p:blipFill>
          <a:blip r:embed="rId3">
            <a:extLst>
              <a:ext uri="{BEBA8EAE-BF5A-486C-A8C5-ECC9F3942E4B}">
                <a14:imgProps xmlns:a14="http://schemas.microsoft.com/office/drawing/2010/main">
                  <a14:imgLayer r:embed="rId4">
                    <a14:imgEffect>
                      <a14:backgroundRemoval t="420" b="100000" l="0" r="100000">
                        <a14:foregroundMark x1="10953" y1="72689" x2="10953" y2="72689"/>
                        <a14:foregroundMark x1="11562" y1="67122" x2="11562" y2="67122"/>
                        <a14:foregroundMark x1="9432" y1="61660" x2="9432" y2="61660"/>
                        <a14:foregroundMark x1="8519" y1="59559" x2="8519" y2="59559"/>
                        <a14:foregroundMark x1="8114" y1="53992" x2="8114" y2="53992"/>
                        <a14:foregroundMark x1="8215" y1="50420" x2="8215" y2="50420"/>
                        <a14:foregroundMark x1="9026" y1="45168" x2="9026" y2="45168"/>
                        <a14:foregroundMark x1="11055" y1="41071" x2="11055" y2="41071"/>
                        <a14:foregroundMark x1="12576" y1="36660" x2="12576" y2="36660"/>
                        <a14:foregroundMark x1="14097" y1="29097" x2="14097" y2="29097"/>
                        <a14:foregroundMark x1="15314" y1="25735" x2="15314" y2="25735"/>
                        <a14:foregroundMark x1="17748" y1="22794" x2="17748" y2="22794"/>
                        <a14:foregroundMark x1="19675" y1="21113" x2="19675" y2="21113"/>
                        <a14:foregroundMark x1="20284" y1="18487" x2="20284" y2="18487"/>
                        <a14:foregroundMark x1="22819" y1="17227" x2="22819" y2="17227"/>
                        <a14:foregroundMark x1="22008" y1="16282" x2="22008" y2="16282"/>
                        <a14:foregroundMark x1="24138" y1="14391" x2="24138" y2="14391"/>
                        <a14:foregroundMark x1="27181" y1="12605" x2="27181" y2="12605"/>
                        <a14:foregroundMark x1="29817" y1="11870" x2="29817" y2="11870"/>
                        <a14:foregroundMark x1="31237" y1="9769" x2="31237" y2="9769"/>
                        <a14:foregroundMark x1="36410" y1="7983" x2="36410" y2="7983"/>
                        <a14:foregroundMark x1="40568" y1="7248" x2="40568" y2="7248"/>
                        <a14:foregroundMark x1="45639" y1="6618" x2="45639" y2="6618"/>
                        <a14:foregroundMark x1="50710" y1="5357" x2="50710" y2="5357"/>
                        <a14:foregroundMark x1="56795" y1="5042" x2="56795" y2="5042"/>
                        <a14:foregroundMark x1="61968" y1="6513" x2="61968" y2="6513"/>
                        <a14:foregroundMark x1="64604" y1="7353" x2="64604" y2="7353"/>
                        <a14:foregroundMark x1="68357" y1="8298" x2="68357" y2="8298"/>
                        <a14:foregroundMark x1="71602" y1="8824" x2="71602" y2="8824"/>
                        <a14:foregroundMark x1="74442" y1="10189" x2="74442" y2="10189"/>
                        <a14:foregroundMark x1="76978" y1="11555" x2="76978" y2="11555"/>
                        <a14:foregroundMark x1="83367" y1="11134" x2="83367" y2="11134"/>
                        <a14:foregroundMark x1="85091" y1="20168" x2="85091" y2="20168"/>
                        <a14:foregroundMark x1="88540" y1="22374" x2="88540" y2="22374"/>
                        <a14:backgroundMark x1="12677" y1="11765" x2="12677" y2="11765"/>
                        <a14:backgroundMark x1="6389" y1="53256" x2="6389" y2="53256"/>
                        <a14:backgroundMark x1="7505" y1="57038" x2="7505" y2="57038"/>
                        <a14:backgroundMark x1="7708" y1="62185" x2="7708" y2="62185"/>
                        <a14:backgroundMark x1="8114" y1="45798" x2="8114" y2="45798"/>
                        <a14:backgroundMark x1="25254" y1="15651" x2="25254" y2="15651"/>
                        <a14:backgroundMark x1="32860" y1="11660" x2="32860" y2="11660"/>
                        <a14:backgroundMark x1="47667" y1="6092" x2="47667" y2="6092"/>
                      </a14:backgroundRemoval>
                    </a14:imgEffect>
                  </a14:imgLayer>
                </a14:imgProps>
              </a:ext>
            </a:extLst>
          </a:blip>
          <a:stretch>
            <a:fillRect/>
          </a:stretch>
        </p:blipFill>
        <p:spPr>
          <a:xfrm>
            <a:off x="2227713" y="5699250"/>
            <a:ext cx="992078" cy="957869"/>
          </a:xfrm>
          <a:prstGeom prst="rect">
            <a:avLst/>
          </a:prstGeom>
        </p:spPr>
      </p:pic>
      <p:pic>
        <p:nvPicPr>
          <p:cNvPr id="6" name="Resim 5"/>
          <p:cNvPicPr>
            <a:picLocks noChangeAspect="1"/>
          </p:cNvPicPr>
          <p:nvPr/>
        </p:nvPicPr>
        <p:blipFill>
          <a:blip r:embed="rId5"/>
          <a:stretch>
            <a:fillRect/>
          </a:stretch>
        </p:blipFill>
        <p:spPr>
          <a:xfrm>
            <a:off x="5003839" y="5829207"/>
            <a:ext cx="2352305" cy="842018"/>
          </a:xfrm>
          <a:prstGeom prst="rect">
            <a:avLst/>
          </a:prstGeom>
        </p:spPr>
      </p:pic>
      <p:sp>
        <p:nvSpPr>
          <p:cNvPr id="7" name="Dikdörtgen 6"/>
          <p:cNvSpPr/>
          <p:nvPr/>
        </p:nvSpPr>
        <p:spPr>
          <a:xfrm>
            <a:off x="3219791" y="150125"/>
            <a:ext cx="5867741" cy="1198277"/>
          </a:xfrm>
          <a:prstGeom prst="rect">
            <a:avLst/>
          </a:prstGeom>
        </p:spPr>
        <p:txBody>
          <a:bodyPr wrap="square">
            <a:spAutoFit/>
          </a:bodyPr>
          <a:lstStyle/>
          <a:p>
            <a:pPr algn="ctr">
              <a:lnSpc>
                <a:spcPct val="115000"/>
              </a:lnSpc>
              <a:spcAft>
                <a:spcPts val="1000"/>
              </a:spcAft>
            </a:pPr>
            <a:r>
              <a:rPr lang="tr-TR" sz="1600" b="1" dirty="0" smtClean="0">
                <a:latin typeface="Times New Roman" panose="02020603050405020304" pitchFamily="18" charset="0"/>
                <a:ea typeface="Calibri" panose="020F0502020204030204" pitchFamily="34" charset="0"/>
                <a:cs typeface="Arial" panose="020B0604020202020204" pitchFamily="34" charset="0"/>
              </a:rPr>
              <a:t>AVRUPALI </a:t>
            </a:r>
            <a:r>
              <a:rPr lang="tr-TR" sz="1600" b="1" dirty="0">
                <a:latin typeface="Times New Roman" panose="02020603050405020304" pitchFamily="18" charset="0"/>
                <a:ea typeface="Calibri" panose="020F0502020204030204" pitchFamily="34" charset="0"/>
                <a:cs typeface="Arial" panose="020B0604020202020204" pitchFamily="34" charset="0"/>
              </a:rPr>
              <a:t>SEÇKİN </a:t>
            </a:r>
            <a:r>
              <a:rPr lang="tr-TR" sz="1600" b="1" dirty="0" smtClean="0">
                <a:latin typeface="Times New Roman" panose="02020603050405020304" pitchFamily="18" charset="0"/>
                <a:ea typeface="Calibri" panose="020F0502020204030204" pitchFamily="34" charset="0"/>
                <a:cs typeface="Arial" panose="020B0604020202020204" pitchFamily="34" charset="0"/>
              </a:rPr>
              <a:t>DESTİNASYONLAR</a:t>
            </a:r>
            <a:r>
              <a:rPr lang="tr-TR" sz="1600" b="1" dirty="0" smtClean="0">
                <a:latin typeface="Calibri" panose="020F0502020204030204" pitchFamily="34" charset="0"/>
                <a:ea typeface="Calibri" panose="020F0502020204030204" pitchFamily="34" charset="0"/>
                <a:cs typeface="Arial" panose="020B0604020202020204" pitchFamily="34" charset="0"/>
              </a:rPr>
              <a:t> </a:t>
            </a:r>
            <a:r>
              <a:rPr lang="tr-TR" sz="1600" b="1" dirty="0" smtClean="0">
                <a:latin typeface="Times New Roman" panose="02020603050405020304" pitchFamily="18" charset="0"/>
                <a:ea typeface="Calibri" panose="020F0502020204030204" pitchFamily="34" charset="0"/>
                <a:cs typeface="Arial" panose="020B0604020202020204" pitchFamily="34" charset="0"/>
              </a:rPr>
              <a:t>YARIŞMASI 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i="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European</a:t>
            </a:r>
            <a:r>
              <a:rPr lang="tr-TR" sz="1600" b="1" dirty="0">
                <a:latin typeface="Times New Roman" panose="02020603050405020304" pitchFamily="18" charset="0"/>
                <a:ea typeface="Calibri" panose="020F0502020204030204" pitchFamily="34" charset="0"/>
                <a:cs typeface="Arial" panose="020B0604020202020204" pitchFamily="34" charset="0"/>
              </a:rPr>
              <a:t> </a:t>
            </a:r>
            <a:r>
              <a:rPr lang="tr-TR" sz="1600" b="1" dirty="0" err="1">
                <a:latin typeface="Times New Roman" panose="02020603050405020304" pitchFamily="18" charset="0"/>
                <a:ea typeface="Calibri" panose="020F0502020204030204" pitchFamily="34" charset="0"/>
                <a:cs typeface="Arial" panose="020B0604020202020204" pitchFamily="34" charset="0"/>
              </a:rPr>
              <a:t>Destinations</a:t>
            </a:r>
            <a:r>
              <a:rPr lang="tr-TR" sz="1600" b="1" dirty="0">
                <a:latin typeface="Times New Roman" panose="02020603050405020304" pitchFamily="18" charset="0"/>
                <a:ea typeface="Calibri" panose="020F0502020204030204" pitchFamily="34" charset="0"/>
                <a:cs typeface="Arial" panose="020B0604020202020204" pitchFamily="34" charset="0"/>
              </a:rPr>
              <a:t> of </a:t>
            </a:r>
            <a:r>
              <a:rPr lang="tr-TR" sz="1600" b="1" dirty="0" err="1">
                <a:latin typeface="Times New Roman" panose="02020603050405020304" pitchFamily="18" charset="0"/>
                <a:ea typeface="Calibri" panose="020F0502020204030204" pitchFamily="34" charset="0"/>
                <a:cs typeface="Arial" panose="020B0604020202020204" pitchFamily="34" charset="0"/>
              </a:rPr>
              <a:t>ExcelleNce</a:t>
            </a:r>
            <a:r>
              <a:rPr lang="tr-TR" sz="1600" b="1" dirty="0">
                <a:latin typeface="Calibri" panose="020F0502020204030204" pitchFamily="34" charset="0"/>
                <a:ea typeface="Calibri" panose="020F0502020204030204" pitchFamily="34" charset="0"/>
                <a:cs typeface="Arial" panose="020B0604020202020204" pitchFamily="34" charset="0"/>
              </a:rPr>
              <a:t> </a:t>
            </a:r>
            <a:r>
              <a:rPr lang="tr-TR" sz="1600" b="1" dirty="0">
                <a:latin typeface="Times New Roman" panose="02020603050405020304" pitchFamily="18" charset="0"/>
                <a:ea typeface="Calibri" panose="020F0502020204030204" pitchFamily="34" charset="0"/>
                <a:cs typeface="Arial" panose="020B0604020202020204" pitchFamily="34" charset="0"/>
              </a:rPr>
              <a:t>EDEN </a:t>
            </a:r>
            <a:r>
              <a:rPr lang="tr-TR" sz="1600" b="1" dirty="0" smtClean="0">
                <a:latin typeface="Times New Roman" panose="02020603050405020304" pitchFamily="18" charset="0"/>
                <a:ea typeface="Calibri" panose="020F0502020204030204" pitchFamily="34" charset="0"/>
                <a:cs typeface="Arial" panose="020B0604020202020204" pitchFamily="34" charset="0"/>
              </a:rPr>
              <a:t>2019</a:t>
            </a:r>
            <a:endParaRPr lang="tr-TR" sz="16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tr-TR" sz="1600" b="1" u="sng" dirty="0">
                <a:latin typeface="Times New Roman" panose="02020603050405020304" pitchFamily="18" charset="0"/>
                <a:ea typeface="Calibri" panose="020F0502020204030204" pitchFamily="34" charset="0"/>
                <a:cs typeface="Arial" panose="020B0604020202020204" pitchFamily="34" charset="0"/>
              </a:rPr>
              <a:t>SAĞLIK VE ESENLİK TURİZMİ</a:t>
            </a:r>
            <a:endParaRPr lang="tr-TR"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Dikdörtgen 1"/>
          <p:cNvSpPr/>
          <p:nvPr/>
        </p:nvSpPr>
        <p:spPr>
          <a:xfrm>
            <a:off x="1843243" y="1781092"/>
            <a:ext cx="5117116" cy="3171637"/>
          </a:xfrm>
          <a:prstGeom prst="rect">
            <a:avLst/>
          </a:prstGeom>
        </p:spPr>
        <p:txBody>
          <a:bodyPr wrap="square">
            <a:spAutoFit/>
          </a:bodyPr>
          <a:lstStyle/>
          <a:p>
            <a:pPr algn="ctr">
              <a:lnSpc>
                <a:spcPct val="115000"/>
              </a:lnSpc>
              <a:spcAft>
                <a:spcPts val="0"/>
              </a:spcAft>
            </a:pPr>
            <a:r>
              <a:rPr lang="tr-TR" dirty="0">
                <a:latin typeface="Times New Roman" panose="02020603050405020304" pitchFamily="18" charset="0"/>
                <a:ea typeface="Calibri" panose="020F0502020204030204" pitchFamily="34" charset="0"/>
                <a:cs typeface="Arial" panose="020B0604020202020204" pitchFamily="34" charset="0"/>
              </a:rPr>
              <a:t>Avrupalı Seçkin Destinasyonlar Projesi 2019 yılı teması </a:t>
            </a:r>
            <a:r>
              <a:rPr lang="tr-TR" sz="2000" b="1" dirty="0">
                <a:latin typeface="Times New Roman" panose="02020603050405020304" pitchFamily="18" charset="0"/>
                <a:ea typeface="Calibri" panose="020F0502020204030204" pitchFamily="34" charset="0"/>
                <a:cs typeface="Arial" panose="020B0604020202020204" pitchFamily="34" charset="0"/>
              </a:rPr>
              <a:t>“Sağlık ve Esenlik Turizmi”</a:t>
            </a:r>
            <a:r>
              <a:rPr lang="tr-TR" b="1" dirty="0">
                <a:latin typeface="Times New Roman" panose="02020603050405020304" pitchFamily="18" charset="0"/>
                <a:ea typeface="Calibri" panose="020F0502020204030204" pitchFamily="34" charset="0"/>
                <a:cs typeface="Arial" panose="020B0604020202020204" pitchFamily="34" charset="0"/>
              </a:rPr>
              <a:t> </a:t>
            </a:r>
            <a:r>
              <a:rPr lang="tr-TR" dirty="0">
                <a:latin typeface="Times New Roman" panose="02020603050405020304" pitchFamily="18" charset="0"/>
                <a:ea typeface="Calibri" panose="020F0502020204030204" pitchFamily="34" charset="0"/>
                <a:cs typeface="Arial" panose="020B0604020202020204" pitchFamily="34" charset="0"/>
              </a:rPr>
              <a:t>olarak belirlenmiştir</a:t>
            </a:r>
            <a:r>
              <a:rPr lang="tr-TR" dirty="0" smtClean="0">
                <a:latin typeface="Times New Roman" panose="02020603050405020304" pitchFamily="18" charset="0"/>
                <a:ea typeface="Calibri" panose="020F0502020204030204" pitchFamily="34" charset="0"/>
                <a:cs typeface="Arial" panose="020B0604020202020204" pitchFamily="34" charset="0"/>
              </a:rPr>
              <a:t>.</a:t>
            </a:r>
          </a:p>
          <a:p>
            <a:pPr algn="ctr">
              <a:lnSpc>
                <a:spcPct val="115000"/>
              </a:lnSpc>
              <a:spcAft>
                <a:spcPts val="0"/>
              </a:spcAft>
            </a:pPr>
            <a:endParaRPr lang="tr-TR" sz="1600" dirty="0" smtClean="0">
              <a:latin typeface="Times New Roman" panose="02020603050405020304" pitchFamily="18" charset="0"/>
              <a:ea typeface="Calibri" panose="020F0502020204030204" pitchFamily="34" charset="0"/>
              <a:cs typeface="Arial" panose="020B0604020202020204" pitchFamily="34" charset="0"/>
            </a:endParaRPr>
          </a:p>
          <a:p>
            <a:pPr algn="ctr">
              <a:lnSpc>
                <a:spcPct val="115000"/>
              </a:lnSpc>
              <a:spcAft>
                <a:spcPts val="0"/>
              </a:spcAft>
            </a:pPr>
            <a:endParaRPr lang="tr-TR" sz="1600" dirty="0">
              <a:latin typeface="Times New Roman" panose="02020603050405020304" pitchFamily="18" charset="0"/>
              <a:ea typeface="Calibri" panose="020F0502020204030204" pitchFamily="34" charset="0"/>
              <a:cs typeface="Arial" panose="020B0604020202020204" pitchFamily="34" charset="0"/>
            </a:endParaRPr>
          </a:p>
          <a:p>
            <a:pPr algn="ctr">
              <a:lnSpc>
                <a:spcPct val="115000"/>
              </a:lnSpc>
              <a:spcAft>
                <a:spcPts val="0"/>
              </a:spcAft>
            </a:pPr>
            <a:endParaRPr lang="tr-TR" sz="1600" dirty="0">
              <a:latin typeface="Times New Roman" panose="02020603050405020304" pitchFamily="18" charset="0"/>
              <a:ea typeface="Calibri" panose="020F0502020204030204" pitchFamily="34" charset="0"/>
              <a:cs typeface="Arial" panose="020B0604020202020204" pitchFamily="34" charset="0"/>
            </a:endParaRPr>
          </a:p>
          <a:p>
            <a:pPr algn="ctr">
              <a:lnSpc>
                <a:spcPct val="115000"/>
              </a:lnSpc>
              <a:spcAft>
                <a:spcPts val="0"/>
              </a:spcAft>
            </a:pPr>
            <a:endParaRPr lang="tr-TR" sz="1600"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0"/>
              </a:spcAft>
            </a:pPr>
            <a:r>
              <a:rPr lang="tr-TR" dirty="0" smtClean="0">
                <a:latin typeface="Times New Roman" panose="02020603050405020304" pitchFamily="18" charset="0"/>
                <a:ea typeface="Calibri" panose="020F0502020204030204" pitchFamily="34" charset="0"/>
                <a:cs typeface="Arial" panose="020B0604020202020204" pitchFamily="34" charset="0"/>
              </a:rPr>
              <a:t>Kazanan </a:t>
            </a:r>
            <a:r>
              <a:rPr lang="tr-TR" dirty="0">
                <a:latin typeface="Times New Roman" panose="02020603050405020304" pitchFamily="18" charset="0"/>
                <a:ea typeface="Calibri" panose="020F0502020204030204" pitchFamily="34" charset="0"/>
                <a:cs typeface="Arial" panose="020B0604020202020204" pitchFamily="34" charset="0"/>
              </a:rPr>
              <a:t>destinasyon hem Ankara’da düzenlenecek törende, hem de Avrupa Komisyonu tarafından Brüksel’de düzenlenecek törende ödül alacaktır.</a:t>
            </a:r>
            <a:endParaRPr lang="tr-TR"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Resim 2"/>
          <p:cNvPicPr>
            <a:picLocks noChangeAspect="1"/>
          </p:cNvPicPr>
          <p:nvPr/>
        </p:nvPicPr>
        <p:blipFill rotWithShape="1">
          <a:blip r:embed="rId6"/>
          <a:srcRect b="12848"/>
          <a:stretch/>
        </p:blipFill>
        <p:spPr>
          <a:xfrm>
            <a:off x="7356144" y="2171232"/>
            <a:ext cx="4549999" cy="2504305"/>
          </a:xfrm>
          <a:prstGeom prst="rect">
            <a:avLst/>
          </a:prstGeom>
        </p:spPr>
      </p:pic>
    </p:spTree>
    <p:extLst>
      <p:ext uri="{BB962C8B-B14F-4D97-AF65-F5344CB8AC3E}">
        <p14:creationId xmlns:p14="http://schemas.microsoft.com/office/powerpoint/2010/main" val="3808734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99</TotalTime>
  <Words>462</Words>
  <Application>Microsoft Office PowerPoint</Application>
  <PresentationFormat>Geniş ekran</PresentationFormat>
  <Paragraphs>226</Paragraphs>
  <Slides>26</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26</vt:i4>
      </vt:variant>
    </vt:vector>
  </HeadingPairs>
  <TitlesOfParts>
    <vt:vector size="34" baseType="lpstr">
      <vt:lpstr>Arial</vt:lpstr>
      <vt:lpstr>Calibri</vt:lpstr>
      <vt:lpstr>Cambria</vt:lpstr>
      <vt:lpstr>Century Gothic</vt:lpstr>
      <vt:lpstr>Times New Roman</vt:lpstr>
      <vt:lpstr>Wingdings 2</vt:lpstr>
      <vt:lpstr>Wingdings 3</vt:lpstr>
      <vt:lpstr>Duman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İlkay İvgin</dc:creator>
  <cp:lastModifiedBy>İlkay İvgin</cp:lastModifiedBy>
  <cp:revision>14</cp:revision>
  <dcterms:created xsi:type="dcterms:W3CDTF">2019-10-01T13:15:41Z</dcterms:created>
  <dcterms:modified xsi:type="dcterms:W3CDTF">2019-10-15T08:42:36Z</dcterms:modified>
</cp:coreProperties>
</file>